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Helvetica World Bold" panose="020B0604020202020204" charset="-128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Disket Mono" panose="020B0604020202020204" charset="0"/>
      <p:regular r:id="rId21"/>
    </p:embeddedFont>
    <p:embeddedFont>
      <p:font typeface="Disket Mono Bold" panose="020B0604020202020204" charset="0"/>
      <p:regular r:id="rId22"/>
    </p:embeddedFont>
    <p:embeddedFont>
      <p:font typeface="Open Sans Bold" panose="020B0604020202020204" charset="0"/>
      <p:regular r:id="rId23"/>
    </p:embeddedFont>
    <p:embeddedFont>
      <p:font typeface="TT Interphases" panose="020B0604020202020204" charset="0"/>
      <p:regular r:id="rId24"/>
    </p:embeddedFont>
    <p:embeddedFont>
      <p:font typeface="TT Interphases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11.pn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8.png"/><Relationship Id="rId3" Type="http://schemas.openxmlformats.org/officeDocument/2006/relationships/image" Target="../media/image16.png"/><Relationship Id="rId7" Type="http://schemas.openxmlformats.org/officeDocument/2006/relationships/image" Target="../media/image36.png"/><Relationship Id="rId12" Type="http://schemas.openxmlformats.org/officeDocument/2006/relationships/image" Target="../media/image2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22.png"/><Relationship Id="rId5" Type="http://schemas.openxmlformats.org/officeDocument/2006/relationships/image" Target="../media/image18.png"/><Relationship Id="rId10" Type="http://schemas.openxmlformats.org/officeDocument/2006/relationships/image" Target="../media/image12.svg"/><Relationship Id="rId4" Type="http://schemas.openxmlformats.org/officeDocument/2006/relationships/image" Target="../media/image17.svg"/><Relationship Id="rId9" Type="http://schemas.openxmlformats.org/officeDocument/2006/relationships/image" Target="../media/image11.png"/><Relationship Id="rId14" Type="http://schemas.openxmlformats.org/officeDocument/2006/relationships/image" Target="../media/image4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28.png"/><Relationship Id="rId3" Type="http://schemas.openxmlformats.org/officeDocument/2006/relationships/image" Target="../media/image22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17" Type="http://schemas.openxmlformats.org/officeDocument/2006/relationships/image" Target="../media/image57.svg"/><Relationship Id="rId2" Type="http://schemas.openxmlformats.org/officeDocument/2006/relationships/image" Target="../media/image1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54.png"/><Relationship Id="rId5" Type="http://schemas.openxmlformats.org/officeDocument/2006/relationships/image" Target="../media/image2.png"/><Relationship Id="rId15" Type="http://schemas.openxmlformats.org/officeDocument/2006/relationships/image" Target="../media/image12.svg"/><Relationship Id="rId10" Type="http://schemas.openxmlformats.org/officeDocument/2006/relationships/image" Target="../media/image53.svg"/><Relationship Id="rId4" Type="http://schemas.openxmlformats.org/officeDocument/2006/relationships/image" Target="../media/image23.svg"/><Relationship Id="rId9" Type="http://schemas.openxmlformats.org/officeDocument/2006/relationships/image" Target="../media/image52.png"/><Relationship Id="rId1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4.png"/><Relationship Id="rId18" Type="http://schemas.openxmlformats.org/officeDocument/2006/relationships/image" Target="../media/image30.sv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12" Type="http://schemas.openxmlformats.org/officeDocument/2006/relationships/image" Target="../media/image3.svg"/><Relationship Id="rId17" Type="http://schemas.openxmlformats.org/officeDocument/2006/relationships/image" Target="../media/image29.png"/><Relationship Id="rId2" Type="http://schemas.openxmlformats.org/officeDocument/2006/relationships/image" Target="../media/image1.png"/><Relationship Id="rId16" Type="http://schemas.openxmlformats.org/officeDocument/2006/relationships/image" Target="../media/image55.svg"/><Relationship Id="rId20" Type="http://schemas.openxmlformats.org/officeDocument/2006/relationships/image" Target="../media/image5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11" Type="http://schemas.openxmlformats.org/officeDocument/2006/relationships/image" Target="../media/image2.png"/><Relationship Id="rId5" Type="http://schemas.openxmlformats.org/officeDocument/2006/relationships/image" Target="../media/image50.png"/><Relationship Id="rId15" Type="http://schemas.openxmlformats.org/officeDocument/2006/relationships/image" Target="../media/image54.png"/><Relationship Id="rId10" Type="http://schemas.openxmlformats.org/officeDocument/2006/relationships/image" Target="../media/image19.svg"/><Relationship Id="rId19" Type="http://schemas.openxmlformats.org/officeDocument/2006/relationships/image" Target="../media/image52.png"/><Relationship Id="rId4" Type="http://schemas.openxmlformats.org/officeDocument/2006/relationships/image" Target="../media/image12.svg"/><Relationship Id="rId9" Type="http://schemas.openxmlformats.org/officeDocument/2006/relationships/image" Target="../media/image18.png"/><Relationship Id="rId1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6.png"/><Relationship Id="rId7" Type="http://schemas.openxmlformats.org/officeDocument/2006/relationships/image" Target="../media/image3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14.svg"/><Relationship Id="rId5" Type="http://schemas.openxmlformats.org/officeDocument/2006/relationships/image" Target="../media/image28.png"/><Relationship Id="rId10" Type="http://schemas.openxmlformats.org/officeDocument/2006/relationships/image" Target="../media/image13.png"/><Relationship Id="rId4" Type="http://schemas.openxmlformats.org/officeDocument/2006/relationships/image" Target="../media/image27.svg"/><Relationship Id="rId9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6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14.svg"/><Relationship Id="rId4" Type="http://schemas.openxmlformats.org/officeDocument/2006/relationships/image" Target="../media/image17.sv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4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22.png"/><Relationship Id="rId5" Type="http://schemas.openxmlformats.org/officeDocument/2006/relationships/image" Target="../media/image18.png"/><Relationship Id="rId10" Type="http://schemas.openxmlformats.org/officeDocument/2006/relationships/image" Target="../media/image12.svg"/><Relationship Id="rId4" Type="http://schemas.openxmlformats.org/officeDocument/2006/relationships/image" Target="../media/image17.svg"/><Relationship Id="rId9" Type="http://schemas.openxmlformats.org/officeDocument/2006/relationships/image" Target="../media/image11.png"/><Relationship Id="rId14" Type="http://schemas.openxmlformats.org/officeDocument/2006/relationships/image" Target="../media/image2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1.png"/><Relationship Id="rId3" Type="http://schemas.openxmlformats.org/officeDocument/2006/relationships/image" Target="../media/image16.png"/><Relationship Id="rId7" Type="http://schemas.openxmlformats.org/officeDocument/2006/relationships/image" Target="../media/image11.png"/><Relationship Id="rId12" Type="http://schemas.openxmlformats.org/officeDocument/2006/relationships/image" Target="../media/image3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29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3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38.png"/><Relationship Id="rId3" Type="http://schemas.openxmlformats.org/officeDocument/2006/relationships/image" Target="../media/image16.png"/><Relationship Id="rId7" Type="http://schemas.openxmlformats.org/officeDocument/2006/relationships/image" Target="../media/image36.png"/><Relationship Id="rId12" Type="http://schemas.openxmlformats.org/officeDocument/2006/relationships/image" Target="../media/image2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22.png"/><Relationship Id="rId5" Type="http://schemas.openxmlformats.org/officeDocument/2006/relationships/image" Target="../media/image18.png"/><Relationship Id="rId10" Type="http://schemas.openxmlformats.org/officeDocument/2006/relationships/image" Target="../media/image12.svg"/><Relationship Id="rId4" Type="http://schemas.openxmlformats.org/officeDocument/2006/relationships/image" Target="../media/image17.svg"/><Relationship Id="rId9" Type="http://schemas.openxmlformats.org/officeDocument/2006/relationships/image" Target="../media/image11.png"/><Relationship Id="rId14" Type="http://schemas.openxmlformats.org/officeDocument/2006/relationships/image" Target="../media/image3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0496" b="-40867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1013471" y="488534"/>
            <a:ext cx="6942784" cy="6942784"/>
          </a:xfrm>
          <a:custGeom>
            <a:avLst/>
            <a:gdLst/>
            <a:ahLst/>
            <a:cxnLst/>
            <a:rect l="l" t="t" r="r" b="b"/>
            <a:pathLst>
              <a:path w="6942784" h="6942784">
                <a:moveTo>
                  <a:pt x="0" y="0"/>
                </a:moveTo>
                <a:lnTo>
                  <a:pt x="6942785" y="0"/>
                </a:lnTo>
                <a:lnTo>
                  <a:pt x="6942785" y="6942784"/>
                </a:lnTo>
                <a:lnTo>
                  <a:pt x="0" y="69427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028130" y="-1367682"/>
            <a:ext cx="9653490" cy="8229600"/>
          </a:xfrm>
          <a:custGeom>
            <a:avLst/>
            <a:gdLst/>
            <a:ahLst/>
            <a:cxnLst/>
            <a:rect l="l" t="t" r="r" b="b"/>
            <a:pathLst>
              <a:path w="9653490" h="8229600">
                <a:moveTo>
                  <a:pt x="0" y="0"/>
                </a:moveTo>
                <a:lnTo>
                  <a:pt x="9653490" y="0"/>
                </a:lnTo>
                <a:lnTo>
                  <a:pt x="965349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470663" y="-461557"/>
            <a:ext cx="9237271" cy="9237271"/>
          </a:xfrm>
          <a:custGeom>
            <a:avLst/>
            <a:gdLst/>
            <a:ahLst/>
            <a:cxnLst/>
            <a:rect l="l" t="t" r="r" b="b"/>
            <a:pathLst>
              <a:path w="9237271" h="9237271">
                <a:moveTo>
                  <a:pt x="0" y="0"/>
                </a:moveTo>
                <a:lnTo>
                  <a:pt x="9237271" y="0"/>
                </a:lnTo>
                <a:lnTo>
                  <a:pt x="9237271" y="9237272"/>
                </a:lnTo>
                <a:lnTo>
                  <a:pt x="0" y="92372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752225" y="1545342"/>
            <a:ext cx="5316575" cy="5316575"/>
          </a:xfrm>
          <a:custGeom>
            <a:avLst/>
            <a:gdLst/>
            <a:ahLst/>
            <a:cxnLst/>
            <a:rect l="l" t="t" r="r" b="b"/>
            <a:pathLst>
              <a:path w="5316575" h="5316575">
                <a:moveTo>
                  <a:pt x="0" y="0"/>
                </a:moveTo>
                <a:lnTo>
                  <a:pt x="5316575" y="0"/>
                </a:lnTo>
                <a:lnTo>
                  <a:pt x="5316575" y="5316576"/>
                </a:lnTo>
                <a:lnTo>
                  <a:pt x="0" y="53165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813722" y="5818757"/>
            <a:ext cx="15492975" cy="15492975"/>
            <a:chOff x="0" y="0"/>
            <a:chExt cx="20657301" cy="2065730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657301" cy="20657301"/>
            </a:xfrm>
            <a:custGeom>
              <a:avLst/>
              <a:gdLst/>
              <a:ahLst/>
              <a:cxnLst/>
              <a:rect l="l" t="t" r="r" b="b"/>
              <a:pathLst>
                <a:path w="20657301" h="20657301">
                  <a:moveTo>
                    <a:pt x="0" y="0"/>
                  </a:moveTo>
                  <a:lnTo>
                    <a:pt x="20657301" y="0"/>
                  </a:lnTo>
                  <a:lnTo>
                    <a:pt x="20657301" y="20657301"/>
                  </a:lnTo>
                  <a:lnTo>
                    <a:pt x="0" y="206573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82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38936">
              <a:off x="2519747" y="2470634"/>
              <a:ext cx="15617807" cy="15716032"/>
            </a:xfrm>
            <a:custGeom>
              <a:avLst/>
              <a:gdLst/>
              <a:ahLst/>
              <a:cxnLst/>
              <a:rect l="l" t="t" r="r" b="b"/>
              <a:pathLst>
                <a:path w="15617807" h="15716032">
                  <a:moveTo>
                    <a:pt x="0" y="0"/>
                  </a:moveTo>
                  <a:lnTo>
                    <a:pt x="15617807" y="0"/>
                  </a:lnTo>
                  <a:lnTo>
                    <a:pt x="15617807" y="15716032"/>
                  </a:lnTo>
                  <a:lnTo>
                    <a:pt x="0" y="15716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3929095" y="2612452"/>
            <a:ext cx="269332" cy="269332"/>
          </a:xfrm>
          <a:custGeom>
            <a:avLst/>
            <a:gdLst/>
            <a:ahLst/>
            <a:cxnLst/>
            <a:rect l="l" t="t" r="r" b="b"/>
            <a:pathLst>
              <a:path w="269332" h="269332">
                <a:moveTo>
                  <a:pt x="0" y="0"/>
                </a:moveTo>
                <a:lnTo>
                  <a:pt x="269332" y="0"/>
                </a:lnTo>
                <a:lnTo>
                  <a:pt x="269332" y="269332"/>
                </a:lnTo>
                <a:lnTo>
                  <a:pt x="0" y="2693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91488" flipH="1">
            <a:off x="10796446" y="5176990"/>
            <a:ext cx="2542243" cy="1884437"/>
          </a:xfrm>
          <a:custGeom>
            <a:avLst/>
            <a:gdLst/>
            <a:ahLst/>
            <a:cxnLst/>
            <a:rect l="l" t="t" r="r" b="b"/>
            <a:pathLst>
              <a:path w="2542243" h="1884437">
                <a:moveTo>
                  <a:pt x="2542242" y="0"/>
                </a:moveTo>
                <a:lnTo>
                  <a:pt x="0" y="0"/>
                </a:lnTo>
                <a:lnTo>
                  <a:pt x="0" y="1884438"/>
                </a:lnTo>
                <a:lnTo>
                  <a:pt x="2542242" y="1884438"/>
                </a:lnTo>
                <a:lnTo>
                  <a:pt x="2542242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345585" y="4993516"/>
            <a:ext cx="627613" cy="627613"/>
          </a:xfrm>
          <a:custGeom>
            <a:avLst/>
            <a:gdLst/>
            <a:ahLst/>
            <a:cxnLst/>
            <a:rect l="l" t="t" r="r" b="b"/>
            <a:pathLst>
              <a:path w="627613" h="627613">
                <a:moveTo>
                  <a:pt x="0" y="0"/>
                </a:moveTo>
                <a:lnTo>
                  <a:pt x="627613" y="0"/>
                </a:lnTo>
                <a:lnTo>
                  <a:pt x="627613" y="627614"/>
                </a:lnTo>
                <a:lnTo>
                  <a:pt x="0" y="6276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7290542" y="8611906"/>
            <a:ext cx="627613" cy="627613"/>
          </a:xfrm>
          <a:custGeom>
            <a:avLst/>
            <a:gdLst/>
            <a:ahLst/>
            <a:cxnLst/>
            <a:rect l="l" t="t" r="r" b="b"/>
            <a:pathLst>
              <a:path w="627613" h="627613">
                <a:moveTo>
                  <a:pt x="0" y="0"/>
                </a:moveTo>
                <a:lnTo>
                  <a:pt x="627614" y="0"/>
                </a:lnTo>
                <a:lnTo>
                  <a:pt x="627614" y="627613"/>
                </a:lnTo>
                <a:lnTo>
                  <a:pt x="0" y="6276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24821" y="4572000"/>
            <a:ext cx="350770" cy="350770"/>
          </a:xfrm>
          <a:custGeom>
            <a:avLst/>
            <a:gdLst/>
            <a:ahLst/>
            <a:cxnLst/>
            <a:rect l="l" t="t" r="r" b="b"/>
            <a:pathLst>
              <a:path w="350770" h="350770">
                <a:moveTo>
                  <a:pt x="0" y="0"/>
                </a:moveTo>
                <a:lnTo>
                  <a:pt x="350769" y="0"/>
                </a:lnTo>
                <a:lnTo>
                  <a:pt x="350769" y="350770"/>
                </a:lnTo>
                <a:lnTo>
                  <a:pt x="0" y="35077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358842" y="1700835"/>
            <a:ext cx="350770" cy="350770"/>
          </a:xfrm>
          <a:custGeom>
            <a:avLst/>
            <a:gdLst/>
            <a:ahLst/>
            <a:cxnLst/>
            <a:rect l="l" t="t" r="r" b="b"/>
            <a:pathLst>
              <a:path w="350770" h="350770">
                <a:moveTo>
                  <a:pt x="0" y="0"/>
                </a:moveTo>
                <a:lnTo>
                  <a:pt x="350770" y="0"/>
                </a:lnTo>
                <a:lnTo>
                  <a:pt x="350770" y="350769"/>
                </a:lnTo>
                <a:lnTo>
                  <a:pt x="0" y="35076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5811907" y="8102477"/>
            <a:ext cx="982348" cy="980895"/>
            <a:chOff x="0" y="0"/>
            <a:chExt cx="887516" cy="88620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87516" cy="886204"/>
            </a:xfrm>
            <a:custGeom>
              <a:avLst/>
              <a:gdLst/>
              <a:ahLst/>
              <a:cxnLst/>
              <a:rect l="l" t="t" r="r" b="b"/>
              <a:pathLst>
                <a:path w="887516" h="886204">
                  <a:moveTo>
                    <a:pt x="102453" y="0"/>
                  </a:moveTo>
                  <a:lnTo>
                    <a:pt x="785063" y="0"/>
                  </a:lnTo>
                  <a:cubicBezTo>
                    <a:pt x="812235" y="0"/>
                    <a:pt x="838295" y="10794"/>
                    <a:pt x="857509" y="30008"/>
                  </a:cubicBezTo>
                  <a:cubicBezTo>
                    <a:pt x="876722" y="49222"/>
                    <a:pt x="887516" y="75281"/>
                    <a:pt x="887516" y="102453"/>
                  </a:cubicBezTo>
                  <a:lnTo>
                    <a:pt x="887516" y="783751"/>
                  </a:lnTo>
                  <a:cubicBezTo>
                    <a:pt x="887516" y="810923"/>
                    <a:pt x="876722" y="836982"/>
                    <a:pt x="857509" y="856196"/>
                  </a:cubicBezTo>
                  <a:cubicBezTo>
                    <a:pt x="838295" y="875410"/>
                    <a:pt x="812235" y="886204"/>
                    <a:pt x="785063" y="886204"/>
                  </a:cubicBezTo>
                  <a:lnTo>
                    <a:pt x="102453" y="886204"/>
                  </a:lnTo>
                  <a:cubicBezTo>
                    <a:pt x="75281" y="886204"/>
                    <a:pt x="49222" y="875410"/>
                    <a:pt x="30008" y="856196"/>
                  </a:cubicBezTo>
                  <a:cubicBezTo>
                    <a:pt x="10794" y="836982"/>
                    <a:pt x="0" y="810923"/>
                    <a:pt x="0" y="783751"/>
                  </a:cubicBezTo>
                  <a:lnTo>
                    <a:pt x="0" y="102453"/>
                  </a:lnTo>
                  <a:cubicBezTo>
                    <a:pt x="0" y="75281"/>
                    <a:pt x="10794" y="49222"/>
                    <a:pt x="30008" y="30008"/>
                  </a:cubicBezTo>
                  <a:cubicBezTo>
                    <a:pt x="49222" y="10794"/>
                    <a:pt x="75281" y="0"/>
                    <a:pt x="102453" y="0"/>
                  </a:cubicBezTo>
                  <a:close/>
                </a:path>
              </a:pathLst>
            </a:custGeom>
            <a:solidFill>
              <a:srgbClr val="061F4A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95250"/>
              <a:ext cx="887516" cy="790954"/>
            </a:xfrm>
            <a:prstGeom prst="rect">
              <a:avLst/>
            </a:prstGeom>
          </p:spPr>
          <p:txBody>
            <a:bodyPr lIns="16563" tIns="16563" rIns="16563" bIns="16563" rtlCol="0" anchor="ctr"/>
            <a:lstStyle/>
            <a:p>
              <a:pPr marL="0" lvl="0" indent="0" algn="ctr">
                <a:lnSpc>
                  <a:spcPts val="7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0" y="8085301"/>
            <a:ext cx="8271428" cy="2201699"/>
          </a:xfrm>
          <a:custGeom>
            <a:avLst/>
            <a:gdLst/>
            <a:ahLst/>
            <a:cxnLst/>
            <a:rect l="l" t="t" r="r" b="b"/>
            <a:pathLst>
              <a:path w="8271428" h="2201699">
                <a:moveTo>
                  <a:pt x="0" y="0"/>
                </a:moveTo>
                <a:lnTo>
                  <a:pt x="8271428" y="0"/>
                </a:lnTo>
                <a:lnTo>
                  <a:pt x="8271428" y="2201699"/>
                </a:lnTo>
                <a:lnTo>
                  <a:pt x="0" y="220169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5897362" y="8249051"/>
            <a:ext cx="896893" cy="961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65"/>
              </a:lnSpc>
            </a:pPr>
            <a:r>
              <a:rPr lang="en-US" sz="7739" spc="-773">
                <a:solidFill>
                  <a:srgbClr val="EDEDED"/>
                </a:solidFill>
                <a:latin typeface="Disket Mono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7242" y="1457325"/>
            <a:ext cx="9671905" cy="2777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23"/>
              </a:lnSpc>
            </a:pPr>
            <a:r>
              <a:rPr lang="en-US" sz="11404" spc="-570">
                <a:solidFill>
                  <a:srgbClr val="FFFFFF"/>
                </a:solidFill>
                <a:latin typeface="Helvetica World Bold"/>
              </a:rPr>
              <a:t>ROUTE                       </a:t>
            </a:r>
            <a:r>
              <a:rPr lang="en-US" sz="11404" spc="-570">
                <a:solidFill>
                  <a:srgbClr val="02CB9B"/>
                </a:solidFill>
                <a:latin typeface="Helvetica World Bold"/>
              </a:rPr>
              <a:t>ROVER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9977" b="-12138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24821" y="4572000"/>
            <a:ext cx="350770" cy="350770"/>
          </a:xfrm>
          <a:custGeom>
            <a:avLst/>
            <a:gdLst/>
            <a:ahLst/>
            <a:cxnLst/>
            <a:rect l="l" t="t" r="r" b="b"/>
            <a:pathLst>
              <a:path w="350770" h="350770">
                <a:moveTo>
                  <a:pt x="0" y="0"/>
                </a:moveTo>
                <a:lnTo>
                  <a:pt x="350769" y="0"/>
                </a:lnTo>
                <a:lnTo>
                  <a:pt x="350769" y="350770"/>
                </a:lnTo>
                <a:lnTo>
                  <a:pt x="0" y="350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-9525"/>
            <a:ext cx="19357664" cy="10888686"/>
          </a:xfrm>
          <a:custGeom>
            <a:avLst/>
            <a:gdLst/>
            <a:ahLst/>
            <a:cxnLst/>
            <a:rect l="l" t="t" r="r" b="b"/>
            <a:pathLst>
              <a:path w="19357664" h="10888686">
                <a:moveTo>
                  <a:pt x="0" y="0"/>
                </a:moveTo>
                <a:lnTo>
                  <a:pt x="19357664" y="0"/>
                </a:lnTo>
                <a:lnTo>
                  <a:pt x="19357664" y="10888686"/>
                </a:lnTo>
                <a:lnTo>
                  <a:pt x="0" y="108886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280367">
            <a:off x="15198278" y="861080"/>
            <a:ext cx="1000358" cy="1225382"/>
          </a:xfrm>
          <a:custGeom>
            <a:avLst/>
            <a:gdLst/>
            <a:ahLst/>
            <a:cxnLst/>
            <a:rect l="l" t="t" r="r" b="b"/>
            <a:pathLst>
              <a:path w="1000358" h="1225382">
                <a:moveTo>
                  <a:pt x="0" y="0"/>
                </a:moveTo>
                <a:lnTo>
                  <a:pt x="1000358" y="0"/>
                </a:lnTo>
                <a:lnTo>
                  <a:pt x="1000358" y="1225383"/>
                </a:lnTo>
                <a:lnTo>
                  <a:pt x="0" y="12253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838167" y="1562720"/>
            <a:ext cx="738358" cy="738358"/>
          </a:xfrm>
          <a:custGeom>
            <a:avLst/>
            <a:gdLst/>
            <a:ahLst/>
            <a:cxnLst/>
            <a:rect l="l" t="t" r="r" b="b"/>
            <a:pathLst>
              <a:path w="738358" h="738358">
                <a:moveTo>
                  <a:pt x="0" y="0"/>
                </a:moveTo>
                <a:lnTo>
                  <a:pt x="738358" y="0"/>
                </a:lnTo>
                <a:lnTo>
                  <a:pt x="738358" y="738358"/>
                </a:lnTo>
                <a:lnTo>
                  <a:pt x="0" y="738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487555" y="1562720"/>
            <a:ext cx="478619" cy="478619"/>
          </a:xfrm>
          <a:custGeom>
            <a:avLst/>
            <a:gdLst/>
            <a:ahLst/>
            <a:cxnLst/>
            <a:rect l="l" t="t" r="r" b="b"/>
            <a:pathLst>
              <a:path w="478619" h="478619">
                <a:moveTo>
                  <a:pt x="0" y="0"/>
                </a:moveTo>
                <a:lnTo>
                  <a:pt x="478619" y="0"/>
                </a:lnTo>
                <a:lnTo>
                  <a:pt x="478619" y="478619"/>
                </a:lnTo>
                <a:lnTo>
                  <a:pt x="0" y="478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84593" y="486338"/>
            <a:ext cx="7496065" cy="1749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6533" spc="-326">
                <a:solidFill>
                  <a:srgbClr val="02CB9B"/>
                </a:solidFill>
                <a:latin typeface="Helvetica World Bold"/>
              </a:rPr>
              <a:t>autres bibliothèques et services utilisé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695701" y="4520772"/>
            <a:ext cx="4896599" cy="2806441"/>
            <a:chOff x="0" y="0"/>
            <a:chExt cx="6528798" cy="3741921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6528798" cy="3741921"/>
              <a:chOff x="0" y="0"/>
              <a:chExt cx="1289639" cy="73914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289639" cy="739145"/>
              </a:xfrm>
              <a:custGeom>
                <a:avLst/>
                <a:gdLst/>
                <a:ahLst/>
                <a:cxnLst/>
                <a:rect l="l" t="t" r="r" b="b"/>
                <a:pathLst>
                  <a:path w="1289639" h="739145">
                    <a:moveTo>
                      <a:pt x="36365" y="0"/>
                    </a:moveTo>
                    <a:lnTo>
                      <a:pt x="1253274" y="0"/>
                    </a:lnTo>
                    <a:cubicBezTo>
                      <a:pt x="1262919" y="0"/>
                      <a:pt x="1272168" y="3831"/>
                      <a:pt x="1278988" y="10651"/>
                    </a:cubicBezTo>
                    <a:cubicBezTo>
                      <a:pt x="1285808" y="17471"/>
                      <a:pt x="1289639" y="26720"/>
                      <a:pt x="1289639" y="36365"/>
                    </a:cubicBezTo>
                    <a:lnTo>
                      <a:pt x="1289639" y="702780"/>
                    </a:lnTo>
                    <a:cubicBezTo>
                      <a:pt x="1289639" y="722864"/>
                      <a:pt x="1273358" y="739145"/>
                      <a:pt x="1253274" y="739145"/>
                    </a:cubicBezTo>
                    <a:lnTo>
                      <a:pt x="36365" y="739145"/>
                    </a:lnTo>
                    <a:cubicBezTo>
                      <a:pt x="26720" y="739145"/>
                      <a:pt x="17471" y="735314"/>
                      <a:pt x="10651" y="728494"/>
                    </a:cubicBezTo>
                    <a:cubicBezTo>
                      <a:pt x="3831" y="721674"/>
                      <a:pt x="0" y="712425"/>
                      <a:pt x="0" y="702780"/>
                    </a:cubicBezTo>
                    <a:lnTo>
                      <a:pt x="0" y="36365"/>
                    </a:lnTo>
                    <a:cubicBezTo>
                      <a:pt x="0" y="26720"/>
                      <a:pt x="3831" y="17471"/>
                      <a:pt x="10651" y="10651"/>
                    </a:cubicBezTo>
                    <a:cubicBezTo>
                      <a:pt x="17471" y="3831"/>
                      <a:pt x="26720" y="0"/>
                      <a:pt x="36365" y="0"/>
                    </a:cubicBezTo>
                    <a:close/>
                  </a:path>
                </a:pathLst>
              </a:custGeom>
              <a:solidFill>
                <a:srgbClr val="3E4466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104775"/>
                <a:ext cx="1289639" cy="6343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99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444018" y="471671"/>
              <a:ext cx="4457598" cy="23947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60"/>
                </a:lnSpc>
              </a:pPr>
              <a:r>
                <a:rPr lang="en-US" sz="2200" spc="-33">
                  <a:solidFill>
                    <a:srgbClr val="EDEDED"/>
                  </a:solidFill>
                  <a:latin typeface="TT Interphases"/>
                </a:rPr>
                <a:t>navigator.geolocation : Une API standard du navigateur utilisée pour obtenir la position géographique de l'utilisateur.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536942" y="531548"/>
              <a:ext cx="561907" cy="635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72"/>
                </a:lnSpc>
              </a:pPr>
              <a:r>
                <a:rPr lang="en-US" sz="3636" spc="-363">
                  <a:solidFill>
                    <a:srgbClr val="EDEDED"/>
                  </a:solidFill>
                  <a:latin typeface="Disket Mono Bold"/>
                </a:rPr>
                <a:t>2</a:t>
              </a:r>
            </a:p>
          </p:txBody>
        </p:sp>
        <p:sp>
          <p:nvSpPr>
            <p:cNvPr id="15" name="AutoShape 15"/>
            <p:cNvSpPr/>
            <p:nvPr/>
          </p:nvSpPr>
          <p:spPr>
            <a:xfrm flipV="1">
              <a:off x="631387" y="1389881"/>
              <a:ext cx="0" cy="1810428"/>
            </a:xfrm>
            <a:prstGeom prst="line">
              <a:avLst/>
            </a:prstGeom>
            <a:ln w="25400" cap="flat">
              <a:solidFill>
                <a:srgbClr val="EDEDED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12172763" y="4520772"/>
            <a:ext cx="4896599" cy="2806441"/>
            <a:chOff x="0" y="0"/>
            <a:chExt cx="6528798" cy="3741921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6528798" cy="3741921"/>
              <a:chOff x="0" y="0"/>
              <a:chExt cx="1289639" cy="73914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89639" cy="739145"/>
              </a:xfrm>
              <a:custGeom>
                <a:avLst/>
                <a:gdLst/>
                <a:ahLst/>
                <a:cxnLst/>
                <a:rect l="l" t="t" r="r" b="b"/>
                <a:pathLst>
                  <a:path w="1289639" h="739145">
                    <a:moveTo>
                      <a:pt x="36365" y="0"/>
                    </a:moveTo>
                    <a:lnTo>
                      <a:pt x="1253274" y="0"/>
                    </a:lnTo>
                    <a:cubicBezTo>
                      <a:pt x="1262919" y="0"/>
                      <a:pt x="1272168" y="3831"/>
                      <a:pt x="1278988" y="10651"/>
                    </a:cubicBezTo>
                    <a:cubicBezTo>
                      <a:pt x="1285808" y="17471"/>
                      <a:pt x="1289639" y="26720"/>
                      <a:pt x="1289639" y="36365"/>
                    </a:cubicBezTo>
                    <a:lnTo>
                      <a:pt x="1289639" y="702780"/>
                    </a:lnTo>
                    <a:cubicBezTo>
                      <a:pt x="1289639" y="722864"/>
                      <a:pt x="1273358" y="739145"/>
                      <a:pt x="1253274" y="739145"/>
                    </a:cubicBezTo>
                    <a:lnTo>
                      <a:pt x="36365" y="739145"/>
                    </a:lnTo>
                    <a:cubicBezTo>
                      <a:pt x="26720" y="739145"/>
                      <a:pt x="17471" y="735314"/>
                      <a:pt x="10651" y="728494"/>
                    </a:cubicBezTo>
                    <a:cubicBezTo>
                      <a:pt x="3831" y="721674"/>
                      <a:pt x="0" y="712425"/>
                      <a:pt x="0" y="702780"/>
                    </a:cubicBezTo>
                    <a:lnTo>
                      <a:pt x="0" y="36365"/>
                    </a:lnTo>
                    <a:cubicBezTo>
                      <a:pt x="0" y="26720"/>
                      <a:pt x="3831" y="17471"/>
                      <a:pt x="10651" y="10651"/>
                    </a:cubicBezTo>
                    <a:cubicBezTo>
                      <a:pt x="17471" y="3831"/>
                      <a:pt x="26720" y="0"/>
                      <a:pt x="36365" y="0"/>
                    </a:cubicBezTo>
                    <a:close/>
                  </a:path>
                </a:pathLst>
              </a:custGeom>
              <a:solidFill>
                <a:srgbClr val="3E4466">
                  <a:alpha val="94902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104775"/>
                <a:ext cx="1289639" cy="6343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99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1444018" y="462146"/>
              <a:ext cx="4457598" cy="27167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49"/>
                </a:lnSpc>
              </a:pPr>
              <a:r>
                <a:rPr lang="en-US" sz="2499" spc="-37">
                  <a:solidFill>
                    <a:srgbClr val="EDEDED">
                      <a:alpha val="94902"/>
                    </a:srgbClr>
                  </a:solidFill>
                  <a:latin typeface="TT Interphases"/>
                </a:rPr>
                <a:t>localStorage : Utilisé pour stocker et récupérer des itinéraires préférés localement dans le navigateur.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536942" y="531548"/>
              <a:ext cx="561907" cy="635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72"/>
                </a:lnSpc>
              </a:pPr>
              <a:r>
                <a:rPr lang="en-US" sz="3636" spc="-363">
                  <a:solidFill>
                    <a:srgbClr val="EDEDED">
                      <a:alpha val="94902"/>
                    </a:srgbClr>
                  </a:solidFill>
                  <a:latin typeface="Disket Mono Bold"/>
                </a:rPr>
                <a:t>3</a:t>
              </a:r>
            </a:p>
          </p:txBody>
        </p:sp>
        <p:sp>
          <p:nvSpPr>
            <p:cNvPr id="22" name="AutoShape 22"/>
            <p:cNvSpPr/>
            <p:nvPr/>
          </p:nvSpPr>
          <p:spPr>
            <a:xfrm flipV="1">
              <a:off x="605987" y="1389881"/>
              <a:ext cx="0" cy="1810428"/>
            </a:xfrm>
            <a:prstGeom prst="line">
              <a:avLst/>
            </a:prstGeom>
            <a:ln w="25400" cap="flat">
              <a:solidFill>
                <a:srgbClr val="EDEDED">
                  <a:alpha val="94902"/>
                </a:srgbClr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3" name="TextBox 23"/>
          <p:cNvSpPr txBox="1"/>
          <p:nvPr/>
        </p:nvSpPr>
        <p:spPr>
          <a:xfrm>
            <a:off x="1621907" y="6874333"/>
            <a:ext cx="421430" cy="452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72"/>
              </a:lnSpc>
            </a:pPr>
            <a:r>
              <a:rPr lang="en-US" sz="3636" spc="-363">
                <a:solidFill>
                  <a:srgbClr val="EDEDED"/>
                </a:solidFill>
                <a:latin typeface="Disket Mono Bold"/>
              </a:rPr>
              <a:t>4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218639" y="4520772"/>
            <a:ext cx="4896599" cy="2794567"/>
            <a:chOff x="0" y="0"/>
            <a:chExt cx="6528798" cy="3726090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6528798" cy="3726090"/>
              <a:chOff x="0" y="0"/>
              <a:chExt cx="1289639" cy="736018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289639" cy="736018"/>
              </a:xfrm>
              <a:custGeom>
                <a:avLst/>
                <a:gdLst/>
                <a:ahLst/>
                <a:cxnLst/>
                <a:rect l="l" t="t" r="r" b="b"/>
                <a:pathLst>
                  <a:path w="1289639" h="736018">
                    <a:moveTo>
                      <a:pt x="36365" y="0"/>
                    </a:moveTo>
                    <a:lnTo>
                      <a:pt x="1253274" y="0"/>
                    </a:lnTo>
                    <a:cubicBezTo>
                      <a:pt x="1262919" y="0"/>
                      <a:pt x="1272168" y="3831"/>
                      <a:pt x="1278988" y="10651"/>
                    </a:cubicBezTo>
                    <a:cubicBezTo>
                      <a:pt x="1285808" y="17471"/>
                      <a:pt x="1289639" y="26720"/>
                      <a:pt x="1289639" y="36365"/>
                    </a:cubicBezTo>
                    <a:lnTo>
                      <a:pt x="1289639" y="699653"/>
                    </a:lnTo>
                    <a:cubicBezTo>
                      <a:pt x="1289639" y="719737"/>
                      <a:pt x="1273358" y="736018"/>
                      <a:pt x="1253274" y="736018"/>
                    </a:cubicBezTo>
                    <a:lnTo>
                      <a:pt x="36365" y="736018"/>
                    </a:lnTo>
                    <a:cubicBezTo>
                      <a:pt x="26720" y="736018"/>
                      <a:pt x="17471" y="732186"/>
                      <a:pt x="10651" y="725367"/>
                    </a:cubicBezTo>
                    <a:cubicBezTo>
                      <a:pt x="3831" y="718547"/>
                      <a:pt x="0" y="709297"/>
                      <a:pt x="0" y="699653"/>
                    </a:cubicBezTo>
                    <a:lnTo>
                      <a:pt x="0" y="36365"/>
                    </a:lnTo>
                    <a:cubicBezTo>
                      <a:pt x="0" y="26720"/>
                      <a:pt x="3831" y="17471"/>
                      <a:pt x="10651" y="10651"/>
                    </a:cubicBezTo>
                    <a:cubicBezTo>
                      <a:pt x="17471" y="3831"/>
                      <a:pt x="26720" y="0"/>
                      <a:pt x="36365" y="0"/>
                    </a:cubicBezTo>
                    <a:close/>
                  </a:path>
                </a:pathLst>
              </a:custGeom>
              <a:solidFill>
                <a:srgbClr val="3E4466">
                  <a:alpha val="94902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104775"/>
                <a:ext cx="1289639" cy="6312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99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1444018" y="452621"/>
              <a:ext cx="4474432" cy="2329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9"/>
                </a:lnSpc>
              </a:pPr>
              <a:r>
                <a:rPr lang="en-US" sz="2699" spc="-40">
                  <a:solidFill>
                    <a:srgbClr val="EDEDED">
                      <a:alpha val="94902"/>
                    </a:srgbClr>
                  </a:solidFill>
                  <a:latin typeface="TT Interphases"/>
                </a:rPr>
                <a:t>SweetAlert2 : Une bibliothèque pour afficher des pop-ups d'alerte stylisées.</a:t>
              </a:r>
            </a:p>
          </p:txBody>
        </p:sp>
        <p:sp>
          <p:nvSpPr>
            <p:cNvPr id="29" name="AutoShape 29"/>
            <p:cNvSpPr/>
            <p:nvPr/>
          </p:nvSpPr>
          <p:spPr>
            <a:xfrm flipV="1">
              <a:off x="618687" y="1389881"/>
              <a:ext cx="0" cy="1810428"/>
            </a:xfrm>
            <a:prstGeom prst="line">
              <a:avLst/>
            </a:prstGeom>
            <a:ln w="25400" cap="flat">
              <a:solidFill>
                <a:srgbClr val="EDEDED">
                  <a:alpha val="9490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536942" y="531548"/>
              <a:ext cx="561907" cy="635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72"/>
                </a:lnSpc>
              </a:pPr>
              <a:r>
                <a:rPr lang="en-US" sz="3636" spc="-363">
                  <a:solidFill>
                    <a:srgbClr val="EDEDED">
                      <a:alpha val="94902"/>
                    </a:srgbClr>
                  </a:solidFill>
                  <a:latin typeface="Disket Mono Bold"/>
                </a:rPr>
                <a:t>1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6622" b="-54741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-5985377" y="-12481427"/>
            <a:ext cx="15209254" cy="15209254"/>
            <a:chOff x="0" y="0"/>
            <a:chExt cx="20279006" cy="20279006"/>
          </a:xfrm>
        </p:grpSpPr>
        <p:grpSp>
          <p:nvGrpSpPr>
            <p:cNvPr id="4" name="Group 4"/>
            <p:cNvGrpSpPr/>
            <p:nvPr/>
          </p:nvGrpSpPr>
          <p:grpSpPr>
            <a:xfrm>
              <a:off x="1773236" y="1773236"/>
              <a:ext cx="16732534" cy="16732534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DEDE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242" tIns="50242" rIns="50242" bIns="50242" rtlCol="0" anchor="ctr"/>
              <a:lstStyle/>
              <a:p>
                <a:pPr algn="ctr">
                  <a:lnSpc>
                    <a:spcPts val="3120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0" y="0"/>
              <a:ext cx="20279006" cy="20279006"/>
            </a:xfrm>
            <a:custGeom>
              <a:avLst/>
              <a:gdLst/>
              <a:ahLst/>
              <a:cxnLst/>
              <a:rect l="l" t="t" r="r" b="b"/>
              <a:pathLst>
                <a:path w="20279006" h="20279006">
                  <a:moveTo>
                    <a:pt x="0" y="0"/>
                  </a:moveTo>
                  <a:lnTo>
                    <a:pt x="20279006" y="0"/>
                  </a:lnTo>
                  <a:lnTo>
                    <a:pt x="20279006" y="20279006"/>
                  </a:lnTo>
                  <a:lnTo>
                    <a:pt x="0" y="202790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773236" y="1741744"/>
              <a:ext cx="16732534" cy="16795518"/>
            </a:xfrm>
            <a:custGeom>
              <a:avLst/>
              <a:gdLst/>
              <a:ahLst/>
              <a:cxnLst/>
              <a:rect l="l" t="t" r="r" b="b"/>
              <a:pathLst>
                <a:path w="16732534" h="16795518">
                  <a:moveTo>
                    <a:pt x="0" y="0"/>
                  </a:moveTo>
                  <a:lnTo>
                    <a:pt x="16732534" y="0"/>
                  </a:lnTo>
                  <a:lnTo>
                    <a:pt x="16732534" y="16795518"/>
                  </a:lnTo>
                  <a:lnTo>
                    <a:pt x="0" y="16795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25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3788753" y="5122801"/>
            <a:ext cx="10016225" cy="3441898"/>
            <a:chOff x="0" y="0"/>
            <a:chExt cx="2638018" cy="90650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38018" cy="906508"/>
            </a:xfrm>
            <a:custGeom>
              <a:avLst/>
              <a:gdLst/>
              <a:ahLst/>
              <a:cxnLst/>
              <a:rect l="l" t="t" r="r" b="b"/>
              <a:pathLst>
                <a:path w="2638018" h="906508">
                  <a:moveTo>
                    <a:pt x="17778" y="0"/>
                  </a:moveTo>
                  <a:lnTo>
                    <a:pt x="2620241" y="0"/>
                  </a:lnTo>
                  <a:cubicBezTo>
                    <a:pt x="2630059" y="0"/>
                    <a:pt x="2638018" y="7959"/>
                    <a:pt x="2638018" y="17778"/>
                  </a:cubicBezTo>
                  <a:lnTo>
                    <a:pt x="2638018" y="888731"/>
                  </a:lnTo>
                  <a:cubicBezTo>
                    <a:pt x="2638018" y="898549"/>
                    <a:pt x="2630059" y="906508"/>
                    <a:pt x="2620241" y="906508"/>
                  </a:cubicBezTo>
                  <a:lnTo>
                    <a:pt x="17778" y="906508"/>
                  </a:lnTo>
                  <a:cubicBezTo>
                    <a:pt x="7959" y="906508"/>
                    <a:pt x="0" y="898549"/>
                    <a:pt x="0" y="888731"/>
                  </a:cubicBezTo>
                  <a:lnTo>
                    <a:pt x="0" y="17778"/>
                  </a:lnTo>
                  <a:cubicBezTo>
                    <a:pt x="0" y="7959"/>
                    <a:pt x="7959" y="0"/>
                    <a:pt x="17778" y="0"/>
                  </a:cubicBezTo>
                  <a:close/>
                </a:path>
              </a:pathLst>
            </a:custGeom>
            <a:solidFill>
              <a:srgbClr val="3E4466"/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104775"/>
              <a:ext cx="2638018" cy="8017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9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-10800000">
            <a:off x="7222259" y="3591092"/>
            <a:ext cx="2967912" cy="2967912"/>
          </a:xfrm>
          <a:custGeom>
            <a:avLst/>
            <a:gdLst/>
            <a:ahLst/>
            <a:cxnLst/>
            <a:rect l="l" t="t" r="r" b="b"/>
            <a:pathLst>
              <a:path w="2967912" h="2967912">
                <a:moveTo>
                  <a:pt x="0" y="0"/>
                </a:moveTo>
                <a:lnTo>
                  <a:pt x="2967912" y="0"/>
                </a:lnTo>
                <a:lnTo>
                  <a:pt x="2967912" y="2967912"/>
                </a:lnTo>
                <a:lnTo>
                  <a:pt x="0" y="29679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983982" y="1450940"/>
            <a:ext cx="350770" cy="350770"/>
          </a:xfrm>
          <a:custGeom>
            <a:avLst/>
            <a:gdLst/>
            <a:ahLst/>
            <a:cxnLst/>
            <a:rect l="l" t="t" r="r" b="b"/>
            <a:pathLst>
              <a:path w="350770" h="350770">
                <a:moveTo>
                  <a:pt x="0" y="0"/>
                </a:moveTo>
                <a:lnTo>
                  <a:pt x="350769" y="0"/>
                </a:lnTo>
                <a:lnTo>
                  <a:pt x="350769" y="350770"/>
                </a:lnTo>
                <a:lnTo>
                  <a:pt x="0" y="350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205013" y="4149960"/>
            <a:ext cx="350770" cy="350770"/>
          </a:xfrm>
          <a:custGeom>
            <a:avLst/>
            <a:gdLst/>
            <a:ahLst/>
            <a:cxnLst/>
            <a:rect l="l" t="t" r="r" b="b"/>
            <a:pathLst>
              <a:path w="350770" h="350770">
                <a:moveTo>
                  <a:pt x="0" y="0"/>
                </a:moveTo>
                <a:lnTo>
                  <a:pt x="350770" y="0"/>
                </a:lnTo>
                <a:lnTo>
                  <a:pt x="350770" y="350770"/>
                </a:lnTo>
                <a:lnTo>
                  <a:pt x="0" y="350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334751" y="8145519"/>
            <a:ext cx="20940455" cy="8460221"/>
          </a:xfrm>
          <a:custGeom>
            <a:avLst/>
            <a:gdLst/>
            <a:ahLst/>
            <a:cxnLst/>
            <a:rect l="l" t="t" r="r" b="b"/>
            <a:pathLst>
              <a:path w="20940455" h="8460221">
                <a:moveTo>
                  <a:pt x="0" y="0"/>
                </a:moveTo>
                <a:lnTo>
                  <a:pt x="20940455" y="0"/>
                </a:lnTo>
                <a:lnTo>
                  <a:pt x="20940455" y="8460221"/>
                </a:lnTo>
                <a:lnTo>
                  <a:pt x="0" y="846022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47247" r="-133645" b="-138704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7610006" y="4002462"/>
            <a:ext cx="2131765" cy="2145172"/>
          </a:xfrm>
          <a:custGeom>
            <a:avLst/>
            <a:gdLst/>
            <a:ahLst/>
            <a:cxnLst/>
            <a:rect l="l" t="t" r="r" b="b"/>
            <a:pathLst>
              <a:path w="2131765" h="2145172">
                <a:moveTo>
                  <a:pt x="0" y="0"/>
                </a:moveTo>
                <a:lnTo>
                  <a:pt x="2131765" y="0"/>
                </a:lnTo>
                <a:lnTo>
                  <a:pt x="2131765" y="2145172"/>
                </a:lnTo>
                <a:lnTo>
                  <a:pt x="0" y="214517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17"/>
          <p:cNvSpPr txBox="1"/>
          <p:nvPr/>
        </p:nvSpPr>
        <p:spPr>
          <a:xfrm>
            <a:off x="7937946" y="4527938"/>
            <a:ext cx="1475885" cy="1523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29"/>
              </a:lnSpc>
            </a:pPr>
            <a:r>
              <a:rPr lang="en-US" sz="12254" spc="-980">
                <a:solidFill>
                  <a:srgbClr val="EDEDED"/>
                </a:solidFill>
                <a:latin typeface="Disket Mono Bold"/>
              </a:rPr>
              <a:t>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892699" y="6423987"/>
            <a:ext cx="11627032" cy="928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23"/>
              </a:lnSpc>
            </a:pPr>
            <a:r>
              <a:rPr lang="en-US" sz="6969" spc="-348">
                <a:solidFill>
                  <a:srgbClr val="EDEDED"/>
                </a:solidFill>
                <a:latin typeface="Helvetica World Bold"/>
              </a:rPr>
              <a:t>Démonstration</a:t>
            </a:r>
          </a:p>
        </p:txBody>
      </p:sp>
    </p:spTree>
  </p:cSld>
  <p:clrMapOvr>
    <a:masterClrMapping/>
  </p:clrMapOvr>
  <p:transition>
    <p:push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9977" b="-121385"/>
            </a:stretch>
          </a:blipFill>
        </p:spPr>
      </p:sp>
      <p:sp>
        <p:nvSpPr>
          <p:cNvPr id="3" name="Freeform 3"/>
          <p:cNvSpPr/>
          <p:nvPr/>
        </p:nvSpPr>
        <p:spPr>
          <a:xfrm rot="912060">
            <a:off x="-614851" y="7241528"/>
            <a:ext cx="20940455" cy="8460221"/>
          </a:xfrm>
          <a:custGeom>
            <a:avLst/>
            <a:gdLst/>
            <a:ahLst/>
            <a:cxnLst/>
            <a:rect l="l" t="t" r="r" b="b"/>
            <a:pathLst>
              <a:path w="20940455" h="8460221">
                <a:moveTo>
                  <a:pt x="0" y="0"/>
                </a:moveTo>
                <a:lnTo>
                  <a:pt x="20940455" y="0"/>
                </a:lnTo>
                <a:lnTo>
                  <a:pt x="20940455" y="8460220"/>
                </a:lnTo>
                <a:lnTo>
                  <a:pt x="0" y="84602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7247" r="-133645" b="-138704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2901154" y="-49696"/>
            <a:ext cx="10386391" cy="10386391"/>
            <a:chOff x="0" y="0"/>
            <a:chExt cx="13848522" cy="13848522"/>
          </a:xfrm>
        </p:grpSpPr>
        <p:sp>
          <p:nvSpPr>
            <p:cNvPr id="5" name="Freeform 5"/>
            <p:cNvSpPr/>
            <p:nvPr/>
          </p:nvSpPr>
          <p:spPr>
            <a:xfrm rot="-10800000">
              <a:off x="0" y="0"/>
              <a:ext cx="13848522" cy="13848522"/>
            </a:xfrm>
            <a:custGeom>
              <a:avLst/>
              <a:gdLst/>
              <a:ahLst/>
              <a:cxnLst/>
              <a:rect l="l" t="t" r="r" b="b"/>
              <a:pathLst>
                <a:path w="13848522" h="13848522">
                  <a:moveTo>
                    <a:pt x="0" y="0"/>
                  </a:moveTo>
                  <a:lnTo>
                    <a:pt x="13848522" y="0"/>
                  </a:lnTo>
                  <a:lnTo>
                    <a:pt x="13848522" y="13848522"/>
                  </a:lnTo>
                  <a:lnTo>
                    <a:pt x="0" y="138485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10800000">
              <a:off x="0" y="0"/>
              <a:ext cx="13848522" cy="13848522"/>
            </a:xfrm>
            <a:custGeom>
              <a:avLst/>
              <a:gdLst/>
              <a:ahLst/>
              <a:cxnLst/>
              <a:rect l="l" t="t" r="r" b="b"/>
              <a:pathLst>
                <a:path w="13848522" h="13848522">
                  <a:moveTo>
                    <a:pt x="0" y="0"/>
                  </a:moveTo>
                  <a:lnTo>
                    <a:pt x="13848522" y="0"/>
                  </a:lnTo>
                  <a:lnTo>
                    <a:pt x="13848522" y="13848522"/>
                  </a:lnTo>
                  <a:lnTo>
                    <a:pt x="0" y="138485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-10800000">
              <a:off x="1419249" y="1398528"/>
              <a:ext cx="11010023" cy="11051466"/>
            </a:xfrm>
            <a:custGeom>
              <a:avLst/>
              <a:gdLst/>
              <a:ahLst/>
              <a:cxnLst/>
              <a:rect l="l" t="t" r="r" b="b"/>
              <a:pathLst>
                <a:path w="11010023" h="11051466">
                  <a:moveTo>
                    <a:pt x="0" y="0"/>
                  </a:moveTo>
                  <a:lnTo>
                    <a:pt x="11010023" y="0"/>
                  </a:lnTo>
                  <a:lnTo>
                    <a:pt x="11010023" y="11051466"/>
                  </a:lnTo>
                  <a:lnTo>
                    <a:pt x="0" y="11051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 flipH="1">
              <a:off x="1573045" y="1552902"/>
              <a:ext cx="10702432" cy="10742717"/>
            </a:xfrm>
            <a:custGeom>
              <a:avLst/>
              <a:gdLst/>
              <a:ahLst/>
              <a:cxnLst/>
              <a:rect l="l" t="t" r="r" b="b"/>
              <a:pathLst>
                <a:path w="10702432" h="10742717">
                  <a:moveTo>
                    <a:pt x="10702432" y="0"/>
                  </a:moveTo>
                  <a:lnTo>
                    <a:pt x="0" y="0"/>
                  </a:lnTo>
                  <a:lnTo>
                    <a:pt x="0" y="10742717"/>
                  </a:lnTo>
                  <a:lnTo>
                    <a:pt x="10702432" y="10742717"/>
                  </a:lnTo>
                  <a:lnTo>
                    <a:pt x="10702432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2863921">
              <a:off x="8178201" y="1775068"/>
              <a:ext cx="4928200" cy="2570007"/>
            </a:xfrm>
            <a:custGeom>
              <a:avLst/>
              <a:gdLst/>
              <a:ahLst/>
              <a:cxnLst/>
              <a:rect l="l" t="t" r="r" b="b"/>
              <a:pathLst>
                <a:path w="4928200" h="2570007">
                  <a:moveTo>
                    <a:pt x="0" y="0"/>
                  </a:moveTo>
                  <a:lnTo>
                    <a:pt x="4928200" y="0"/>
                  </a:lnTo>
                  <a:lnTo>
                    <a:pt x="4928200" y="2570007"/>
                  </a:lnTo>
                  <a:lnTo>
                    <a:pt x="0" y="2570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7896885" y="2289175"/>
            <a:ext cx="8804643" cy="923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49"/>
              </a:lnSpc>
            </a:pPr>
            <a:endParaRPr/>
          </a:p>
        </p:txBody>
      </p:sp>
      <p:sp>
        <p:nvSpPr>
          <p:cNvPr id="11" name="Freeform 11"/>
          <p:cNvSpPr/>
          <p:nvPr/>
        </p:nvSpPr>
        <p:spPr>
          <a:xfrm>
            <a:off x="6027064" y="8518755"/>
            <a:ext cx="424374" cy="424374"/>
          </a:xfrm>
          <a:custGeom>
            <a:avLst/>
            <a:gdLst/>
            <a:ahLst/>
            <a:cxnLst/>
            <a:rect l="l" t="t" r="r" b="b"/>
            <a:pathLst>
              <a:path w="424374" h="424374">
                <a:moveTo>
                  <a:pt x="0" y="0"/>
                </a:moveTo>
                <a:lnTo>
                  <a:pt x="424375" y="0"/>
                </a:lnTo>
                <a:lnTo>
                  <a:pt x="424375" y="424374"/>
                </a:lnTo>
                <a:lnTo>
                  <a:pt x="0" y="42437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522559" y="830809"/>
            <a:ext cx="776783" cy="776783"/>
          </a:xfrm>
          <a:custGeom>
            <a:avLst/>
            <a:gdLst/>
            <a:ahLst/>
            <a:cxnLst/>
            <a:rect l="l" t="t" r="r" b="b"/>
            <a:pathLst>
              <a:path w="776783" h="776783">
                <a:moveTo>
                  <a:pt x="0" y="0"/>
                </a:moveTo>
                <a:lnTo>
                  <a:pt x="776783" y="0"/>
                </a:lnTo>
                <a:lnTo>
                  <a:pt x="776783" y="776782"/>
                </a:lnTo>
                <a:lnTo>
                  <a:pt x="0" y="77678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7259300" y="7039180"/>
            <a:ext cx="1474026" cy="1479575"/>
          </a:xfrm>
          <a:custGeom>
            <a:avLst/>
            <a:gdLst/>
            <a:ahLst/>
            <a:cxnLst/>
            <a:rect l="l" t="t" r="r" b="b"/>
            <a:pathLst>
              <a:path w="1474026" h="1479575">
                <a:moveTo>
                  <a:pt x="0" y="0"/>
                </a:moveTo>
                <a:lnTo>
                  <a:pt x="1474026" y="0"/>
                </a:lnTo>
                <a:lnTo>
                  <a:pt x="1474026" y="1479575"/>
                </a:lnTo>
                <a:lnTo>
                  <a:pt x="0" y="147957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25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TextBox 14"/>
          <p:cNvSpPr txBox="1"/>
          <p:nvPr/>
        </p:nvSpPr>
        <p:spPr>
          <a:xfrm>
            <a:off x="339357" y="4845891"/>
            <a:ext cx="8804643" cy="1025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49"/>
              </a:lnSpc>
            </a:pPr>
            <a:r>
              <a:rPr lang="en-US" sz="7499" spc="-374">
                <a:solidFill>
                  <a:srgbClr val="FFFFFF"/>
                </a:solidFill>
                <a:latin typeface="Helvetica World Bold"/>
              </a:rPr>
              <a:t>Conclusion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13562" y="2471208"/>
            <a:ext cx="11182751" cy="903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>
              <a:lnSpc>
                <a:spcPts val="3299"/>
              </a:lnSpc>
              <a:buFont typeface="Arial"/>
              <a:buChar char="•"/>
            </a:pPr>
            <a:r>
              <a:rPr lang="en-US" sz="2999" spc="-149">
                <a:solidFill>
                  <a:srgbClr val="FFFFFF"/>
                </a:solidFill>
                <a:latin typeface="Helvetica World Bold"/>
              </a:rPr>
              <a:t>offre une solution efficace et conviviale pour répondre aux besoins de navigation quotidienne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239251" y="1400687"/>
            <a:ext cx="5461926" cy="451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 algn="ctr">
              <a:lnSpc>
                <a:spcPts val="3299"/>
              </a:lnSpc>
              <a:buFont typeface="Arial"/>
              <a:buChar char="•"/>
            </a:pPr>
            <a:r>
              <a:rPr lang="en-US" sz="2999" spc="-149">
                <a:solidFill>
                  <a:srgbClr val="FFFFFF"/>
                </a:solidFill>
                <a:latin typeface="Helvetica World Bold"/>
              </a:rPr>
              <a:t>exploitant l'API Google Maps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327850" y="3803649"/>
            <a:ext cx="9675812" cy="451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 algn="ctr">
              <a:lnSpc>
                <a:spcPts val="3299"/>
              </a:lnSpc>
              <a:buFont typeface="Arial"/>
              <a:buChar char="•"/>
            </a:pPr>
            <a:r>
              <a:rPr lang="en-US" sz="2999" spc="-149">
                <a:solidFill>
                  <a:srgbClr val="FFFFFF"/>
                </a:solidFill>
                <a:latin typeface="Helvetica World Bold"/>
              </a:rPr>
              <a:t> L'intégration transparente de fonctionnalités avancées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449134" y="5291978"/>
            <a:ext cx="4923631" cy="451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 algn="ctr">
              <a:lnSpc>
                <a:spcPts val="3299"/>
              </a:lnSpc>
              <a:buFont typeface="Arial"/>
              <a:buChar char="•"/>
            </a:pPr>
            <a:r>
              <a:rPr lang="en-US" sz="2999" spc="-149">
                <a:solidFill>
                  <a:srgbClr val="FFFFFF"/>
                </a:solidFill>
                <a:latin typeface="Helvetica World Bold"/>
              </a:rPr>
              <a:t> fonctionnalités telles que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060743" y="6700090"/>
            <a:ext cx="6181460" cy="1355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99"/>
              </a:lnSpc>
              <a:spcBef>
                <a:spcPct val="0"/>
              </a:spcBef>
            </a:pPr>
            <a:r>
              <a:rPr lang="en-US" sz="2999" spc="-149">
                <a:solidFill>
                  <a:srgbClr val="FFFFFF"/>
                </a:solidFill>
                <a:latin typeface="Helvetica World Bold"/>
              </a:rPr>
              <a:t>         le calcul d'itinéraires,</a:t>
            </a:r>
          </a:p>
          <a:p>
            <a:pPr algn="just">
              <a:lnSpc>
                <a:spcPts val="3299"/>
              </a:lnSpc>
              <a:spcBef>
                <a:spcPct val="0"/>
              </a:spcBef>
            </a:pPr>
            <a:r>
              <a:rPr lang="en-US" sz="2999" spc="-149">
                <a:solidFill>
                  <a:srgbClr val="FFFFFF"/>
                </a:solidFill>
                <a:latin typeface="Helvetica World Bold"/>
              </a:rPr>
              <a:t>     la géolocalisation, </a:t>
            </a:r>
          </a:p>
          <a:p>
            <a:pPr algn="just">
              <a:lnSpc>
                <a:spcPts val="3299"/>
              </a:lnSpc>
              <a:spcBef>
                <a:spcPct val="0"/>
              </a:spcBef>
            </a:pPr>
            <a:r>
              <a:rPr lang="en-US" sz="2999" spc="-149">
                <a:solidFill>
                  <a:srgbClr val="FFFFFF"/>
                </a:solidFill>
                <a:latin typeface="Helvetica World Bold"/>
              </a:rPr>
              <a:t>la visualisation du trafic en temps réel</a:t>
            </a:r>
          </a:p>
        </p:txBody>
      </p:sp>
    </p:spTree>
  </p:cSld>
  <p:clrMapOvr>
    <a:masterClrMapping/>
  </p:clrMapOvr>
  <p:transition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9977" b="-12138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473713" y="7860474"/>
            <a:ext cx="627613" cy="627613"/>
          </a:xfrm>
          <a:custGeom>
            <a:avLst/>
            <a:gdLst/>
            <a:ahLst/>
            <a:cxnLst/>
            <a:rect l="l" t="t" r="r" b="b"/>
            <a:pathLst>
              <a:path w="627613" h="627613">
                <a:moveTo>
                  <a:pt x="0" y="0"/>
                </a:moveTo>
                <a:lnTo>
                  <a:pt x="627614" y="0"/>
                </a:lnTo>
                <a:lnTo>
                  <a:pt x="627614" y="627613"/>
                </a:lnTo>
                <a:lnTo>
                  <a:pt x="0" y="6276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300187" y="2967585"/>
            <a:ext cx="433480" cy="433480"/>
          </a:xfrm>
          <a:custGeom>
            <a:avLst/>
            <a:gdLst/>
            <a:ahLst/>
            <a:cxnLst/>
            <a:rect l="l" t="t" r="r" b="b"/>
            <a:pathLst>
              <a:path w="433480" h="433480">
                <a:moveTo>
                  <a:pt x="0" y="0"/>
                </a:moveTo>
                <a:lnTo>
                  <a:pt x="433480" y="0"/>
                </a:lnTo>
                <a:lnTo>
                  <a:pt x="433480" y="433480"/>
                </a:lnTo>
                <a:lnTo>
                  <a:pt x="0" y="433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342010" y="7198473"/>
            <a:ext cx="350770" cy="350770"/>
          </a:xfrm>
          <a:custGeom>
            <a:avLst/>
            <a:gdLst/>
            <a:ahLst/>
            <a:cxnLst/>
            <a:rect l="l" t="t" r="r" b="b"/>
            <a:pathLst>
              <a:path w="350770" h="350770">
                <a:moveTo>
                  <a:pt x="0" y="0"/>
                </a:moveTo>
                <a:lnTo>
                  <a:pt x="350770" y="0"/>
                </a:lnTo>
                <a:lnTo>
                  <a:pt x="350770" y="350769"/>
                </a:lnTo>
                <a:lnTo>
                  <a:pt x="0" y="3507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24821" y="4572000"/>
            <a:ext cx="350770" cy="350770"/>
          </a:xfrm>
          <a:custGeom>
            <a:avLst/>
            <a:gdLst/>
            <a:ahLst/>
            <a:cxnLst/>
            <a:rect l="l" t="t" r="r" b="b"/>
            <a:pathLst>
              <a:path w="350770" h="350770">
                <a:moveTo>
                  <a:pt x="0" y="0"/>
                </a:moveTo>
                <a:lnTo>
                  <a:pt x="350769" y="0"/>
                </a:lnTo>
                <a:lnTo>
                  <a:pt x="350769" y="350770"/>
                </a:lnTo>
                <a:lnTo>
                  <a:pt x="0" y="350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228420" y="-6863574"/>
            <a:ext cx="9831159" cy="9831159"/>
          </a:xfrm>
          <a:custGeom>
            <a:avLst/>
            <a:gdLst/>
            <a:ahLst/>
            <a:cxnLst/>
            <a:rect l="l" t="t" r="r" b="b"/>
            <a:pathLst>
              <a:path w="9831159" h="9831159">
                <a:moveTo>
                  <a:pt x="0" y="0"/>
                </a:moveTo>
                <a:lnTo>
                  <a:pt x="9831160" y="0"/>
                </a:lnTo>
                <a:lnTo>
                  <a:pt x="9831160" y="9831159"/>
                </a:lnTo>
                <a:lnTo>
                  <a:pt x="0" y="98311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39373" y="6275587"/>
            <a:ext cx="15209254" cy="15680317"/>
            <a:chOff x="0" y="0"/>
            <a:chExt cx="20279006" cy="20907089"/>
          </a:xfrm>
        </p:grpSpPr>
        <p:grpSp>
          <p:nvGrpSpPr>
            <p:cNvPr id="9" name="Group 9"/>
            <p:cNvGrpSpPr/>
            <p:nvPr/>
          </p:nvGrpSpPr>
          <p:grpSpPr>
            <a:xfrm>
              <a:off x="1773236" y="4174555"/>
              <a:ext cx="16732534" cy="16732534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B616B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242" tIns="50242" rIns="50242" bIns="50242" rtlCol="0" anchor="ctr"/>
              <a:lstStyle/>
              <a:p>
                <a:pPr algn="ctr">
                  <a:lnSpc>
                    <a:spcPts val="3120"/>
                  </a:lnSpc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0" y="0"/>
              <a:ext cx="20279006" cy="20279006"/>
            </a:xfrm>
            <a:custGeom>
              <a:avLst/>
              <a:gdLst/>
              <a:ahLst/>
              <a:cxnLst/>
              <a:rect l="l" t="t" r="r" b="b"/>
              <a:pathLst>
                <a:path w="20279006" h="20279006">
                  <a:moveTo>
                    <a:pt x="0" y="0"/>
                  </a:moveTo>
                  <a:lnTo>
                    <a:pt x="20279006" y="0"/>
                  </a:lnTo>
                  <a:lnTo>
                    <a:pt x="20279006" y="20279006"/>
                  </a:lnTo>
                  <a:lnTo>
                    <a:pt x="0" y="202790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519236" y="4111572"/>
              <a:ext cx="16732534" cy="16795518"/>
            </a:xfrm>
            <a:custGeom>
              <a:avLst/>
              <a:gdLst/>
              <a:ahLst/>
              <a:cxnLst/>
              <a:rect l="l" t="t" r="r" b="b"/>
              <a:pathLst>
                <a:path w="16732534" h="16795518">
                  <a:moveTo>
                    <a:pt x="0" y="0"/>
                  </a:moveTo>
                  <a:lnTo>
                    <a:pt x="16732534" y="0"/>
                  </a:lnTo>
                  <a:lnTo>
                    <a:pt x="16732534" y="16795517"/>
                  </a:lnTo>
                  <a:lnTo>
                    <a:pt x="0" y="16795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25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1686804" y="1126085"/>
            <a:ext cx="14914393" cy="1065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0"/>
              </a:lnSpc>
            </a:pPr>
            <a:r>
              <a:rPr lang="en-US" sz="8000" spc="-400">
                <a:solidFill>
                  <a:srgbClr val="EDEDED"/>
                </a:solidFill>
                <a:latin typeface="Helvetica World Bold"/>
              </a:rPr>
              <a:t>Perspective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399116" y="4828870"/>
            <a:ext cx="5767953" cy="4429430"/>
            <a:chOff x="0" y="0"/>
            <a:chExt cx="1367790" cy="10503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67790" cy="1050378"/>
            </a:xfrm>
            <a:custGeom>
              <a:avLst/>
              <a:gdLst/>
              <a:ahLst/>
              <a:cxnLst/>
              <a:rect l="l" t="t" r="r" b="b"/>
              <a:pathLst>
                <a:path w="1367790" h="1050378">
                  <a:moveTo>
                    <a:pt x="30871" y="0"/>
                  </a:moveTo>
                  <a:lnTo>
                    <a:pt x="1336919" y="0"/>
                  </a:lnTo>
                  <a:cubicBezTo>
                    <a:pt x="1353968" y="0"/>
                    <a:pt x="1367790" y="13822"/>
                    <a:pt x="1367790" y="30871"/>
                  </a:cubicBezTo>
                  <a:lnTo>
                    <a:pt x="1367790" y="1019507"/>
                  </a:lnTo>
                  <a:cubicBezTo>
                    <a:pt x="1367790" y="1036556"/>
                    <a:pt x="1353968" y="1050378"/>
                    <a:pt x="1336919" y="1050378"/>
                  </a:cubicBezTo>
                  <a:lnTo>
                    <a:pt x="30871" y="1050378"/>
                  </a:lnTo>
                  <a:cubicBezTo>
                    <a:pt x="13822" y="1050378"/>
                    <a:pt x="0" y="1036556"/>
                    <a:pt x="0" y="1019507"/>
                  </a:cubicBezTo>
                  <a:lnTo>
                    <a:pt x="0" y="30871"/>
                  </a:lnTo>
                  <a:cubicBezTo>
                    <a:pt x="0" y="13822"/>
                    <a:pt x="13822" y="0"/>
                    <a:pt x="30871" y="0"/>
                  </a:cubicBezTo>
                  <a:close/>
                </a:path>
              </a:pathLst>
            </a:custGeom>
            <a:solidFill>
              <a:srgbClr val="3E4466">
                <a:alpha val="74902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104775"/>
              <a:ext cx="1367790" cy="9456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7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019903" y="4828870"/>
            <a:ext cx="5934260" cy="4429430"/>
            <a:chOff x="0" y="0"/>
            <a:chExt cx="1407227" cy="105037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07227" cy="1050378"/>
            </a:xfrm>
            <a:custGeom>
              <a:avLst/>
              <a:gdLst/>
              <a:ahLst/>
              <a:cxnLst/>
              <a:rect l="l" t="t" r="r" b="b"/>
              <a:pathLst>
                <a:path w="1407227" h="1050378">
                  <a:moveTo>
                    <a:pt x="30006" y="0"/>
                  </a:moveTo>
                  <a:lnTo>
                    <a:pt x="1377221" y="0"/>
                  </a:lnTo>
                  <a:cubicBezTo>
                    <a:pt x="1393793" y="0"/>
                    <a:pt x="1407227" y="13434"/>
                    <a:pt x="1407227" y="30006"/>
                  </a:cubicBezTo>
                  <a:lnTo>
                    <a:pt x="1407227" y="1020372"/>
                  </a:lnTo>
                  <a:cubicBezTo>
                    <a:pt x="1407227" y="1036944"/>
                    <a:pt x="1393793" y="1050378"/>
                    <a:pt x="1377221" y="1050378"/>
                  </a:cubicBezTo>
                  <a:lnTo>
                    <a:pt x="30006" y="1050378"/>
                  </a:lnTo>
                  <a:cubicBezTo>
                    <a:pt x="13434" y="1050378"/>
                    <a:pt x="0" y="1036944"/>
                    <a:pt x="0" y="1020372"/>
                  </a:cubicBezTo>
                  <a:lnTo>
                    <a:pt x="0" y="30006"/>
                  </a:lnTo>
                  <a:cubicBezTo>
                    <a:pt x="0" y="13434"/>
                    <a:pt x="13434" y="0"/>
                    <a:pt x="30006" y="0"/>
                  </a:cubicBezTo>
                  <a:close/>
                </a:path>
              </a:pathLst>
            </a:custGeom>
            <a:solidFill>
              <a:srgbClr val="3E4466">
                <a:alpha val="74902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104775"/>
              <a:ext cx="1407227" cy="9456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7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302543" y="4828870"/>
            <a:ext cx="5584445" cy="4429430"/>
            <a:chOff x="0" y="0"/>
            <a:chExt cx="1324274" cy="105037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324274" cy="1050378"/>
            </a:xfrm>
            <a:custGeom>
              <a:avLst/>
              <a:gdLst/>
              <a:ahLst/>
              <a:cxnLst/>
              <a:rect l="l" t="t" r="r" b="b"/>
              <a:pathLst>
                <a:path w="1324274" h="1050378">
                  <a:moveTo>
                    <a:pt x="31886" y="0"/>
                  </a:moveTo>
                  <a:lnTo>
                    <a:pt x="1292388" y="0"/>
                  </a:lnTo>
                  <a:cubicBezTo>
                    <a:pt x="1309998" y="0"/>
                    <a:pt x="1324274" y="14276"/>
                    <a:pt x="1324274" y="31886"/>
                  </a:cubicBezTo>
                  <a:lnTo>
                    <a:pt x="1324274" y="1018492"/>
                  </a:lnTo>
                  <a:cubicBezTo>
                    <a:pt x="1324274" y="1026949"/>
                    <a:pt x="1320914" y="1035059"/>
                    <a:pt x="1314934" y="1041039"/>
                  </a:cubicBezTo>
                  <a:cubicBezTo>
                    <a:pt x="1308955" y="1047018"/>
                    <a:pt x="1300844" y="1050378"/>
                    <a:pt x="1292388" y="1050378"/>
                  </a:cubicBezTo>
                  <a:lnTo>
                    <a:pt x="31886" y="1050378"/>
                  </a:lnTo>
                  <a:cubicBezTo>
                    <a:pt x="14276" y="1050378"/>
                    <a:pt x="0" y="1036102"/>
                    <a:pt x="0" y="1018492"/>
                  </a:cubicBezTo>
                  <a:lnTo>
                    <a:pt x="0" y="31886"/>
                  </a:lnTo>
                  <a:cubicBezTo>
                    <a:pt x="0" y="23429"/>
                    <a:pt x="3359" y="15319"/>
                    <a:pt x="9339" y="9339"/>
                  </a:cubicBezTo>
                  <a:cubicBezTo>
                    <a:pt x="15319" y="3359"/>
                    <a:pt x="23429" y="0"/>
                    <a:pt x="31886" y="0"/>
                  </a:cubicBezTo>
                  <a:close/>
                </a:path>
              </a:pathLst>
            </a:custGeom>
            <a:solidFill>
              <a:srgbClr val="3E4466">
                <a:alpha val="74902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104775"/>
              <a:ext cx="1324274" cy="9456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7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24821" y="4922770"/>
            <a:ext cx="5431957" cy="3513715"/>
            <a:chOff x="0" y="0"/>
            <a:chExt cx="7242609" cy="4684954"/>
          </a:xfrm>
        </p:grpSpPr>
        <p:sp>
          <p:nvSpPr>
            <p:cNvPr id="25" name="TextBox 25"/>
            <p:cNvSpPr txBox="1"/>
            <p:nvPr/>
          </p:nvSpPr>
          <p:spPr>
            <a:xfrm>
              <a:off x="0" y="2911992"/>
              <a:ext cx="7242609" cy="1772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90497" lvl="1" indent="-295248">
                <a:lnSpc>
                  <a:spcPts val="3555"/>
                </a:lnSpc>
                <a:buFont typeface="Arial"/>
                <a:buChar char="•"/>
              </a:pPr>
              <a:r>
                <a:rPr lang="en-US" sz="2735" spc="-41">
                  <a:solidFill>
                    <a:srgbClr val="EDEDED"/>
                  </a:solidFill>
                  <a:latin typeface="TT Interphases"/>
                </a:rPr>
                <a:t>à affiner l'interface utilisateur pour garantir une expérience fluide et intuitive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38100"/>
              <a:ext cx="7242609" cy="1702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547"/>
                </a:lnSpc>
              </a:pPr>
              <a:r>
                <a:rPr lang="en-US" sz="4134" spc="-206">
                  <a:solidFill>
                    <a:srgbClr val="02CB9B"/>
                  </a:solidFill>
                  <a:latin typeface="Helvetica World Bold"/>
                </a:rPr>
                <a:t>Amélioration de l'Expérience Utilisateur 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019903" y="4965175"/>
            <a:ext cx="5934260" cy="2821301"/>
            <a:chOff x="0" y="0"/>
            <a:chExt cx="7912347" cy="3761734"/>
          </a:xfrm>
        </p:grpSpPr>
        <p:sp>
          <p:nvSpPr>
            <p:cNvPr id="28" name="TextBox 28"/>
            <p:cNvSpPr txBox="1"/>
            <p:nvPr/>
          </p:nvSpPr>
          <p:spPr>
            <a:xfrm>
              <a:off x="0" y="1985216"/>
              <a:ext cx="7912347" cy="1776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90365" lvl="1" indent="-295182">
                <a:lnSpc>
                  <a:spcPts val="3554"/>
                </a:lnSpc>
                <a:buFont typeface="Arial"/>
                <a:buChar char="•"/>
              </a:pPr>
              <a:r>
                <a:rPr lang="en-US" sz="2734" spc="-41">
                  <a:solidFill>
                    <a:srgbClr val="EDEDED"/>
                  </a:solidFill>
                  <a:latin typeface="TT Interphases"/>
                </a:rPr>
                <a:t>indications vocales</a:t>
              </a:r>
            </a:p>
            <a:p>
              <a:pPr marL="590365" lvl="1" indent="-295182">
                <a:lnSpc>
                  <a:spcPts val="3554"/>
                </a:lnSpc>
                <a:buFont typeface="Arial"/>
                <a:buChar char="•"/>
              </a:pPr>
              <a:r>
                <a:rPr lang="en-US" sz="2734" spc="-41">
                  <a:solidFill>
                    <a:srgbClr val="EDEDED"/>
                  </a:solidFill>
                  <a:latin typeface="TT Interphases"/>
                </a:rPr>
                <a:t>des vues 3D</a:t>
              </a:r>
            </a:p>
            <a:p>
              <a:pPr marL="590365" lvl="1" indent="-295182">
                <a:lnSpc>
                  <a:spcPts val="3554"/>
                </a:lnSpc>
                <a:buFont typeface="Arial"/>
                <a:buChar char="•"/>
              </a:pPr>
              <a:r>
                <a:rPr lang="en-US" sz="2734" spc="-41">
                  <a:solidFill>
                    <a:srgbClr val="EDEDED"/>
                  </a:solidFill>
                  <a:latin typeface="TT Interphases"/>
                </a:rPr>
                <a:t>des options de personnalisation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28575"/>
              <a:ext cx="7912347" cy="835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02"/>
                </a:lnSpc>
              </a:pPr>
              <a:r>
                <a:rPr lang="en-US" sz="3911" spc="-195">
                  <a:solidFill>
                    <a:srgbClr val="ABDF41"/>
                  </a:solidFill>
                  <a:latin typeface="Helvetica World Bold"/>
                </a:rPr>
                <a:t> Ajouter des fonctionnalités 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6347653" y="4828870"/>
            <a:ext cx="5539335" cy="3250305"/>
            <a:chOff x="0" y="0"/>
            <a:chExt cx="7385780" cy="4333740"/>
          </a:xfrm>
        </p:grpSpPr>
        <p:sp>
          <p:nvSpPr>
            <p:cNvPr id="31" name="TextBox 31"/>
            <p:cNvSpPr txBox="1"/>
            <p:nvPr/>
          </p:nvSpPr>
          <p:spPr>
            <a:xfrm>
              <a:off x="0" y="2561274"/>
              <a:ext cx="7385780" cy="17724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96825" lvl="1" indent="-298412">
                <a:lnSpc>
                  <a:spcPts val="3593"/>
                </a:lnSpc>
                <a:buFont typeface="Arial"/>
                <a:buChar char="•"/>
              </a:pPr>
              <a:r>
                <a:rPr lang="en-US" sz="2764" spc="-41">
                  <a:solidFill>
                    <a:srgbClr val="EDEDED"/>
                  </a:solidFill>
                  <a:latin typeface="TT Interphases"/>
                </a:rPr>
                <a:t>Permettre aux utilisateurs de partager leurs itinéraires sur les réseaux sociaux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28575"/>
              <a:ext cx="7385780" cy="1507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002"/>
                </a:lnSpc>
              </a:pPr>
              <a:r>
                <a:rPr lang="en-US" sz="3638" spc="-181">
                  <a:solidFill>
                    <a:srgbClr val="02CB9B"/>
                  </a:solidFill>
                  <a:latin typeface="Helvetica World Bold"/>
                </a:rPr>
                <a:t>Intégration de Fonctionnalités Sociales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935519" y="2364342"/>
            <a:ext cx="2610560" cy="2137142"/>
            <a:chOff x="0" y="0"/>
            <a:chExt cx="3480747" cy="2849523"/>
          </a:xfrm>
        </p:grpSpPr>
        <p:sp>
          <p:nvSpPr>
            <p:cNvPr id="34" name="Freeform 34"/>
            <p:cNvSpPr/>
            <p:nvPr/>
          </p:nvSpPr>
          <p:spPr>
            <a:xfrm rot="-10800000">
              <a:off x="434616" y="530015"/>
              <a:ext cx="1982409" cy="1982409"/>
            </a:xfrm>
            <a:custGeom>
              <a:avLst/>
              <a:gdLst/>
              <a:ahLst/>
              <a:cxnLst/>
              <a:rect l="l" t="t" r="r" b="b"/>
              <a:pathLst>
                <a:path w="1982409" h="1982409">
                  <a:moveTo>
                    <a:pt x="0" y="0"/>
                  </a:moveTo>
                  <a:lnTo>
                    <a:pt x="1982409" y="0"/>
                  </a:lnTo>
                  <a:lnTo>
                    <a:pt x="1982409" y="1982409"/>
                  </a:lnTo>
                  <a:lnTo>
                    <a:pt x="0" y="1982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724337" y="0"/>
              <a:ext cx="2756410" cy="2349840"/>
            </a:xfrm>
            <a:custGeom>
              <a:avLst/>
              <a:gdLst/>
              <a:ahLst/>
              <a:cxnLst/>
              <a:rect l="l" t="t" r="r" b="b"/>
              <a:pathLst>
                <a:path w="2756410" h="2349840">
                  <a:moveTo>
                    <a:pt x="0" y="0"/>
                  </a:moveTo>
                  <a:lnTo>
                    <a:pt x="2756410" y="0"/>
                  </a:lnTo>
                  <a:lnTo>
                    <a:pt x="2756410" y="2349840"/>
                  </a:lnTo>
                  <a:lnTo>
                    <a:pt x="0" y="2349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>
              <a:off x="0" y="211957"/>
              <a:ext cx="2637565" cy="2637565"/>
            </a:xfrm>
            <a:custGeom>
              <a:avLst/>
              <a:gdLst/>
              <a:ahLst/>
              <a:cxnLst/>
              <a:rect l="l" t="t" r="r" b="b"/>
              <a:pathLst>
                <a:path w="2637565" h="2637565">
                  <a:moveTo>
                    <a:pt x="0" y="0"/>
                  </a:moveTo>
                  <a:lnTo>
                    <a:pt x="2637565" y="0"/>
                  </a:lnTo>
                  <a:lnTo>
                    <a:pt x="2637565" y="2637566"/>
                  </a:lnTo>
                  <a:lnTo>
                    <a:pt x="0" y="26375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 rot="-5400000" flipH="1">
              <a:off x="636272" y="761833"/>
              <a:ext cx="1532048" cy="1537814"/>
            </a:xfrm>
            <a:custGeom>
              <a:avLst/>
              <a:gdLst/>
              <a:ahLst/>
              <a:cxnLst/>
              <a:rect l="l" t="t" r="r" b="b"/>
              <a:pathLst>
                <a:path w="1532048" h="1537814">
                  <a:moveTo>
                    <a:pt x="1532047" y="0"/>
                  </a:moveTo>
                  <a:lnTo>
                    <a:pt x="0" y="0"/>
                  </a:lnTo>
                  <a:lnTo>
                    <a:pt x="0" y="1537814"/>
                  </a:lnTo>
                  <a:lnTo>
                    <a:pt x="1532047" y="1537814"/>
                  </a:lnTo>
                  <a:lnTo>
                    <a:pt x="1532047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8" name="Group 38"/>
          <p:cNvGrpSpPr/>
          <p:nvPr/>
        </p:nvGrpSpPr>
        <p:grpSpPr>
          <a:xfrm>
            <a:off x="8357910" y="2735377"/>
            <a:ext cx="1395071" cy="1395071"/>
            <a:chOff x="0" y="0"/>
            <a:chExt cx="1860095" cy="1860095"/>
          </a:xfrm>
        </p:grpSpPr>
        <p:sp>
          <p:nvSpPr>
            <p:cNvPr id="39" name="Freeform 39"/>
            <p:cNvSpPr/>
            <p:nvPr/>
          </p:nvSpPr>
          <p:spPr>
            <a:xfrm rot="-10800000">
              <a:off x="0" y="0"/>
              <a:ext cx="1860095" cy="1860095"/>
            </a:xfrm>
            <a:custGeom>
              <a:avLst/>
              <a:gdLst/>
              <a:ahLst/>
              <a:cxnLst/>
              <a:rect l="l" t="t" r="r" b="b"/>
              <a:pathLst>
                <a:path w="1860095" h="1860095">
                  <a:moveTo>
                    <a:pt x="0" y="0"/>
                  </a:moveTo>
                  <a:lnTo>
                    <a:pt x="1860095" y="0"/>
                  </a:lnTo>
                  <a:lnTo>
                    <a:pt x="1860095" y="1860095"/>
                  </a:lnTo>
                  <a:lnTo>
                    <a:pt x="0" y="1860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 rot="-5400000" flipH="1">
              <a:off x="189214" y="217515"/>
              <a:ext cx="1437521" cy="1442932"/>
            </a:xfrm>
            <a:custGeom>
              <a:avLst/>
              <a:gdLst/>
              <a:ahLst/>
              <a:cxnLst/>
              <a:rect l="l" t="t" r="r" b="b"/>
              <a:pathLst>
                <a:path w="1437521" h="1442932">
                  <a:moveTo>
                    <a:pt x="1437521" y="0"/>
                  </a:moveTo>
                  <a:lnTo>
                    <a:pt x="0" y="0"/>
                  </a:lnTo>
                  <a:lnTo>
                    <a:pt x="0" y="1442932"/>
                  </a:lnTo>
                  <a:lnTo>
                    <a:pt x="1437521" y="1442932"/>
                  </a:lnTo>
                  <a:lnTo>
                    <a:pt x="1437521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41" name="Group 41"/>
          <p:cNvGrpSpPr/>
          <p:nvPr/>
        </p:nvGrpSpPr>
        <p:grpSpPr>
          <a:xfrm>
            <a:off x="13866614" y="2280646"/>
            <a:ext cx="2240838" cy="2240838"/>
            <a:chOff x="0" y="0"/>
            <a:chExt cx="2987784" cy="2987784"/>
          </a:xfrm>
        </p:grpSpPr>
        <p:sp>
          <p:nvSpPr>
            <p:cNvPr id="42" name="Freeform 42"/>
            <p:cNvSpPr/>
            <p:nvPr/>
          </p:nvSpPr>
          <p:spPr>
            <a:xfrm rot="-10800000">
              <a:off x="0" y="0"/>
              <a:ext cx="2987784" cy="2987784"/>
            </a:xfrm>
            <a:custGeom>
              <a:avLst/>
              <a:gdLst/>
              <a:ahLst/>
              <a:cxnLst/>
              <a:rect l="l" t="t" r="r" b="b"/>
              <a:pathLst>
                <a:path w="2987784" h="2987784">
                  <a:moveTo>
                    <a:pt x="0" y="0"/>
                  </a:moveTo>
                  <a:lnTo>
                    <a:pt x="2987784" y="0"/>
                  </a:lnTo>
                  <a:lnTo>
                    <a:pt x="2987784" y="2987784"/>
                  </a:lnTo>
                  <a:lnTo>
                    <a:pt x="0" y="29877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>
              <a:off x="87865" y="87865"/>
              <a:ext cx="2812054" cy="2812054"/>
            </a:xfrm>
            <a:custGeom>
              <a:avLst/>
              <a:gdLst/>
              <a:ahLst/>
              <a:cxnLst/>
              <a:rect l="l" t="t" r="r" b="b"/>
              <a:pathLst>
                <a:path w="2812054" h="2812054">
                  <a:moveTo>
                    <a:pt x="0" y="0"/>
                  </a:moveTo>
                  <a:lnTo>
                    <a:pt x="2812054" y="0"/>
                  </a:lnTo>
                  <a:lnTo>
                    <a:pt x="2812054" y="2812054"/>
                  </a:lnTo>
                  <a:lnTo>
                    <a:pt x="0" y="2812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>
              <a:off x="687868" y="684834"/>
              <a:ext cx="1612048" cy="1618116"/>
            </a:xfrm>
            <a:custGeom>
              <a:avLst/>
              <a:gdLst/>
              <a:ahLst/>
              <a:cxnLst/>
              <a:rect l="l" t="t" r="r" b="b"/>
              <a:pathLst>
                <a:path w="1612048" h="1618116">
                  <a:moveTo>
                    <a:pt x="0" y="0"/>
                  </a:moveTo>
                  <a:lnTo>
                    <a:pt x="1612048" y="0"/>
                  </a:lnTo>
                  <a:lnTo>
                    <a:pt x="1612048" y="1618116"/>
                  </a:lnTo>
                  <a:lnTo>
                    <a:pt x="0" y="16181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 rot="-5400000" flipH="1">
              <a:off x="775132" y="772426"/>
              <a:ext cx="1437521" cy="1442932"/>
            </a:xfrm>
            <a:custGeom>
              <a:avLst/>
              <a:gdLst/>
              <a:ahLst/>
              <a:cxnLst/>
              <a:rect l="l" t="t" r="r" b="b"/>
              <a:pathLst>
                <a:path w="1437521" h="1442932">
                  <a:moveTo>
                    <a:pt x="1437521" y="0"/>
                  </a:moveTo>
                  <a:lnTo>
                    <a:pt x="0" y="0"/>
                  </a:lnTo>
                  <a:lnTo>
                    <a:pt x="0" y="1442932"/>
                  </a:lnTo>
                  <a:lnTo>
                    <a:pt x="1437521" y="1442932"/>
                  </a:lnTo>
                  <a:lnTo>
                    <a:pt x="1437521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6" name="TextBox 46"/>
          <p:cNvSpPr txBox="1"/>
          <p:nvPr/>
        </p:nvSpPr>
        <p:spPr>
          <a:xfrm>
            <a:off x="2666025" y="2691832"/>
            <a:ext cx="574774" cy="1345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98"/>
              </a:lnSpc>
            </a:pPr>
            <a:r>
              <a:rPr lang="en-US" sz="7927">
                <a:solidFill>
                  <a:srgbClr val="FFFFFF"/>
                </a:solidFill>
                <a:latin typeface="Open Sans Bold"/>
              </a:rPr>
              <a:t>1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8768059" y="2592502"/>
            <a:ext cx="574774" cy="1345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98"/>
              </a:lnSpc>
            </a:pPr>
            <a:r>
              <a:rPr lang="en-US" sz="7927">
                <a:solidFill>
                  <a:srgbClr val="FFFFFF"/>
                </a:solidFill>
                <a:latin typeface="Open Sans Bold"/>
              </a:rPr>
              <a:t>2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4657984" y="2560654"/>
            <a:ext cx="574774" cy="1345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98"/>
              </a:lnSpc>
            </a:pPr>
            <a:r>
              <a:rPr lang="en-US" sz="7927">
                <a:solidFill>
                  <a:srgbClr val="FFFFFF"/>
                </a:solidFill>
                <a:latin typeface="Open Sans Bold"/>
              </a:rPr>
              <a:t>3</a:t>
            </a:r>
          </a:p>
        </p:txBody>
      </p:sp>
    </p:spTree>
  </p:cSld>
  <p:clrMapOvr>
    <a:masterClrMapping/>
  </p:clrMapOvr>
  <p:transition spd="slow">
    <p:push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6622" b="-54741"/>
            </a:stretch>
          </a:blipFill>
        </p:spPr>
      </p:sp>
      <p:sp>
        <p:nvSpPr>
          <p:cNvPr id="3" name="Freeform 3"/>
          <p:cNvSpPr/>
          <p:nvPr/>
        </p:nvSpPr>
        <p:spPr>
          <a:xfrm rot="-10560156">
            <a:off x="-1192674" y="-844966"/>
            <a:ext cx="20673348" cy="9713490"/>
          </a:xfrm>
          <a:custGeom>
            <a:avLst/>
            <a:gdLst/>
            <a:ahLst/>
            <a:cxnLst/>
            <a:rect l="l" t="t" r="r" b="b"/>
            <a:pathLst>
              <a:path w="20673348" h="9713490">
                <a:moveTo>
                  <a:pt x="0" y="0"/>
                </a:moveTo>
                <a:lnTo>
                  <a:pt x="20673348" y="0"/>
                </a:lnTo>
                <a:lnTo>
                  <a:pt x="20673348" y="9713490"/>
                </a:lnTo>
                <a:lnTo>
                  <a:pt x="0" y="97134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85981" t="-38582" r="-10917"/>
            </a:stretch>
          </a:blipFill>
        </p:spPr>
      </p:sp>
      <p:sp>
        <p:nvSpPr>
          <p:cNvPr id="4" name="Freeform 4"/>
          <p:cNvSpPr/>
          <p:nvPr/>
        </p:nvSpPr>
        <p:spPr>
          <a:xfrm rot="2863921">
            <a:off x="17660158" y="3091186"/>
            <a:ext cx="1575441" cy="821576"/>
          </a:xfrm>
          <a:custGeom>
            <a:avLst/>
            <a:gdLst/>
            <a:ahLst/>
            <a:cxnLst/>
            <a:rect l="l" t="t" r="r" b="b"/>
            <a:pathLst>
              <a:path w="1575441" h="821576">
                <a:moveTo>
                  <a:pt x="0" y="0"/>
                </a:moveTo>
                <a:lnTo>
                  <a:pt x="1575441" y="0"/>
                </a:lnTo>
                <a:lnTo>
                  <a:pt x="1575441" y="821576"/>
                </a:lnTo>
                <a:lnTo>
                  <a:pt x="0" y="8215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19200" y="1224137"/>
            <a:ext cx="11635253" cy="4213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07"/>
              </a:lnSpc>
            </a:pPr>
            <a:r>
              <a:rPr lang="en-US" sz="11759" spc="-705">
                <a:solidFill>
                  <a:srgbClr val="050F21"/>
                </a:solidFill>
                <a:latin typeface="Helvetica World Bold"/>
              </a:rPr>
              <a:t>MERCI POUR VOTE </a:t>
            </a:r>
            <a:r>
              <a:rPr lang="en-US" sz="11759" spc="-705">
                <a:solidFill>
                  <a:srgbClr val="02CB9B"/>
                </a:solidFill>
                <a:latin typeface="Helvetica World Bold"/>
              </a:rPr>
              <a:t>ATTENTION</a:t>
            </a:r>
          </a:p>
        </p:txBody>
      </p:sp>
      <p:sp>
        <p:nvSpPr>
          <p:cNvPr id="6" name="Freeform 6"/>
          <p:cNvSpPr/>
          <p:nvPr/>
        </p:nvSpPr>
        <p:spPr>
          <a:xfrm>
            <a:off x="7956901" y="1346778"/>
            <a:ext cx="13090035" cy="13090035"/>
          </a:xfrm>
          <a:custGeom>
            <a:avLst/>
            <a:gdLst/>
            <a:ahLst/>
            <a:cxnLst/>
            <a:rect l="l" t="t" r="r" b="b"/>
            <a:pathLst>
              <a:path w="13090035" h="13090035">
                <a:moveTo>
                  <a:pt x="0" y="0"/>
                </a:moveTo>
                <a:lnTo>
                  <a:pt x="13090035" y="0"/>
                </a:lnTo>
                <a:lnTo>
                  <a:pt x="13090035" y="13090036"/>
                </a:lnTo>
                <a:lnTo>
                  <a:pt x="0" y="130900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38936">
            <a:off x="10691504" y="4053341"/>
            <a:ext cx="8916811" cy="8972892"/>
          </a:xfrm>
          <a:custGeom>
            <a:avLst/>
            <a:gdLst/>
            <a:ahLst/>
            <a:cxnLst/>
            <a:rect l="l" t="t" r="r" b="b"/>
            <a:pathLst>
              <a:path w="8916811" h="8972892">
                <a:moveTo>
                  <a:pt x="0" y="0"/>
                </a:moveTo>
                <a:lnTo>
                  <a:pt x="8916811" y="0"/>
                </a:lnTo>
                <a:lnTo>
                  <a:pt x="8916811" y="8972892"/>
                </a:lnTo>
                <a:lnTo>
                  <a:pt x="0" y="89728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83939">
            <a:off x="8080148" y="7357706"/>
            <a:ext cx="2222418" cy="1647367"/>
          </a:xfrm>
          <a:custGeom>
            <a:avLst/>
            <a:gdLst/>
            <a:ahLst/>
            <a:cxnLst/>
            <a:rect l="l" t="t" r="r" b="b"/>
            <a:pathLst>
              <a:path w="2222418" h="1647367">
                <a:moveTo>
                  <a:pt x="0" y="0"/>
                </a:moveTo>
                <a:lnTo>
                  <a:pt x="2222419" y="0"/>
                </a:lnTo>
                <a:lnTo>
                  <a:pt x="2222419" y="1647368"/>
                </a:lnTo>
                <a:lnTo>
                  <a:pt x="0" y="16473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6622" b="-5474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985377" y="-2195540"/>
            <a:ext cx="15209254" cy="15209254"/>
            <a:chOff x="0" y="0"/>
            <a:chExt cx="20279006" cy="20279006"/>
          </a:xfrm>
        </p:grpSpPr>
        <p:grpSp>
          <p:nvGrpSpPr>
            <p:cNvPr id="4" name="Group 4"/>
            <p:cNvGrpSpPr/>
            <p:nvPr/>
          </p:nvGrpSpPr>
          <p:grpSpPr>
            <a:xfrm>
              <a:off x="1773236" y="1773236"/>
              <a:ext cx="16732534" cy="16732534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DEDE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242" tIns="50242" rIns="50242" bIns="50242" rtlCol="0" anchor="ctr"/>
              <a:lstStyle/>
              <a:p>
                <a:pPr algn="ctr">
                  <a:lnSpc>
                    <a:spcPts val="3120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0" y="0"/>
              <a:ext cx="20279006" cy="20279006"/>
            </a:xfrm>
            <a:custGeom>
              <a:avLst/>
              <a:gdLst/>
              <a:ahLst/>
              <a:cxnLst/>
              <a:rect l="l" t="t" r="r" b="b"/>
              <a:pathLst>
                <a:path w="20279006" h="20279006">
                  <a:moveTo>
                    <a:pt x="0" y="0"/>
                  </a:moveTo>
                  <a:lnTo>
                    <a:pt x="20279006" y="0"/>
                  </a:lnTo>
                  <a:lnTo>
                    <a:pt x="20279006" y="20279006"/>
                  </a:lnTo>
                  <a:lnTo>
                    <a:pt x="0" y="202790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773236" y="1741744"/>
              <a:ext cx="16732534" cy="16795518"/>
            </a:xfrm>
            <a:custGeom>
              <a:avLst/>
              <a:gdLst/>
              <a:ahLst/>
              <a:cxnLst/>
              <a:rect l="l" t="t" r="r" b="b"/>
              <a:pathLst>
                <a:path w="16732534" h="16795518">
                  <a:moveTo>
                    <a:pt x="0" y="0"/>
                  </a:moveTo>
                  <a:lnTo>
                    <a:pt x="16732534" y="0"/>
                  </a:lnTo>
                  <a:lnTo>
                    <a:pt x="16732534" y="16795518"/>
                  </a:lnTo>
                  <a:lnTo>
                    <a:pt x="0" y="16795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25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8651983" y="8347798"/>
            <a:ext cx="796623" cy="796623"/>
          </a:xfrm>
          <a:custGeom>
            <a:avLst/>
            <a:gdLst/>
            <a:ahLst/>
            <a:cxnLst/>
            <a:rect l="l" t="t" r="r" b="b"/>
            <a:pathLst>
              <a:path w="796623" h="796623">
                <a:moveTo>
                  <a:pt x="0" y="0"/>
                </a:moveTo>
                <a:lnTo>
                  <a:pt x="796623" y="0"/>
                </a:lnTo>
                <a:lnTo>
                  <a:pt x="796623" y="796622"/>
                </a:lnTo>
                <a:lnTo>
                  <a:pt x="0" y="7966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452555" y="582534"/>
            <a:ext cx="433480" cy="433480"/>
          </a:xfrm>
          <a:custGeom>
            <a:avLst/>
            <a:gdLst/>
            <a:ahLst/>
            <a:cxnLst/>
            <a:rect l="l" t="t" r="r" b="b"/>
            <a:pathLst>
              <a:path w="433480" h="433480">
                <a:moveTo>
                  <a:pt x="0" y="0"/>
                </a:moveTo>
                <a:lnTo>
                  <a:pt x="433480" y="0"/>
                </a:lnTo>
                <a:lnTo>
                  <a:pt x="433480" y="433480"/>
                </a:lnTo>
                <a:lnTo>
                  <a:pt x="0" y="4334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583939">
            <a:off x="5721375" y="311868"/>
            <a:ext cx="2932509" cy="2173722"/>
          </a:xfrm>
          <a:custGeom>
            <a:avLst/>
            <a:gdLst/>
            <a:ahLst/>
            <a:cxnLst/>
            <a:rect l="l" t="t" r="r" b="b"/>
            <a:pathLst>
              <a:path w="2932509" h="2173722">
                <a:moveTo>
                  <a:pt x="0" y="0"/>
                </a:moveTo>
                <a:lnTo>
                  <a:pt x="2932510" y="0"/>
                </a:lnTo>
                <a:lnTo>
                  <a:pt x="2932510" y="2173722"/>
                </a:lnTo>
                <a:lnTo>
                  <a:pt x="0" y="21737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028700" y="4440104"/>
            <a:ext cx="5784931" cy="2224592"/>
            <a:chOff x="0" y="0"/>
            <a:chExt cx="7713241" cy="2966123"/>
          </a:xfrm>
        </p:grpSpPr>
        <p:sp>
          <p:nvSpPr>
            <p:cNvPr id="13" name="TextBox 13"/>
            <p:cNvSpPr txBox="1"/>
            <p:nvPr/>
          </p:nvSpPr>
          <p:spPr>
            <a:xfrm>
              <a:off x="0" y="323850"/>
              <a:ext cx="7713241" cy="1815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244"/>
                </a:lnSpc>
                <a:spcBef>
                  <a:spcPct val="0"/>
                </a:spcBef>
              </a:pPr>
              <a:r>
                <a:rPr lang="en-US" sz="9699" spc="-484">
                  <a:solidFill>
                    <a:srgbClr val="000000"/>
                  </a:solidFill>
                  <a:latin typeface="Helvetica World Bold"/>
                </a:rPr>
                <a:t>Plan :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492201"/>
              <a:ext cx="7105141" cy="473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1448756" y="3025288"/>
            <a:ext cx="6966312" cy="960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32"/>
              </a:lnSpc>
              <a:spcBef>
                <a:spcPct val="0"/>
              </a:spcBef>
            </a:pPr>
            <a:r>
              <a:rPr lang="en-US" sz="2948" spc="-44">
                <a:solidFill>
                  <a:srgbClr val="EDEDED"/>
                </a:solidFill>
                <a:latin typeface="Disket Mono"/>
              </a:rPr>
              <a:t>C’est quoi un API ? est comment  il marche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448756" y="1595068"/>
            <a:ext cx="4177717" cy="476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02"/>
              </a:lnSpc>
              <a:spcBef>
                <a:spcPct val="0"/>
              </a:spcBef>
            </a:pPr>
            <a:r>
              <a:rPr lang="en-US" sz="2925" spc="-43">
                <a:solidFill>
                  <a:srgbClr val="EDEDED"/>
                </a:solidFill>
                <a:latin typeface="Disket Mono"/>
              </a:rPr>
              <a:t>Introduction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448756" y="4884240"/>
            <a:ext cx="5062900" cy="433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43"/>
              </a:lnSpc>
              <a:spcBef>
                <a:spcPct val="0"/>
              </a:spcBef>
            </a:pPr>
            <a:r>
              <a:rPr lang="en-US" sz="2648" spc="-39">
                <a:solidFill>
                  <a:srgbClr val="EDEDED"/>
                </a:solidFill>
                <a:latin typeface="Disket Mono"/>
              </a:rPr>
              <a:t>Les services utilisé 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050295" y="1255806"/>
            <a:ext cx="2012284" cy="1262553"/>
            <a:chOff x="0" y="0"/>
            <a:chExt cx="2683046" cy="1683404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46539"/>
              <a:ext cx="2683046" cy="1543747"/>
              <a:chOff x="0" y="0"/>
              <a:chExt cx="1345037" cy="77389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345037" cy="773895"/>
              </a:xfrm>
              <a:custGeom>
                <a:avLst/>
                <a:gdLst/>
                <a:ahLst/>
                <a:cxnLst/>
                <a:rect l="l" t="t" r="r" b="b"/>
                <a:pathLst>
                  <a:path w="1345037" h="773895">
                    <a:moveTo>
                      <a:pt x="73485" y="0"/>
                    </a:moveTo>
                    <a:lnTo>
                      <a:pt x="1271553" y="0"/>
                    </a:lnTo>
                    <a:cubicBezTo>
                      <a:pt x="1291042" y="0"/>
                      <a:pt x="1309733" y="7742"/>
                      <a:pt x="1323514" y="21523"/>
                    </a:cubicBezTo>
                    <a:cubicBezTo>
                      <a:pt x="1337295" y="35304"/>
                      <a:pt x="1345037" y="53995"/>
                      <a:pt x="1345037" y="73485"/>
                    </a:cubicBezTo>
                    <a:lnTo>
                      <a:pt x="1345037" y="700411"/>
                    </a:lnTo>
                    <a:cubicBezTo>
                      <a:pt x="1345037" y="740995"/>
                      <a:pt x="1312137" y="773895"/>
                      <a:pt x="1271553" y="773895"/>
                    </a:cubicBezTo>
                    <a:lnTo>
                      <a:pt x="73485" y="773895"/>
                    </a:lnTo>
                    <a:cubicBezTo>
                      <a:pt x="32900" y="773895"/>
                      <a:pt x="0" y="740995"/>
                      <a:pt x="0" y="700411"/>
                    </a:cubicBezTo>
                    <a:lnTo>
                      <a:pt x="0" y="73485"/>
                    </a:lnTo>
                    <a:cubicBezTo>
                      <a:pt x="0" y="32900"/>
                      <a:pt x="32900" y="0"/>
                      <a:pt x="73485" y="0"/>
                    </a:cubicBezTo>
                    <a:close/>
                  </a:path>
                </a:pathLst>
              </a:custGeom>
              <a:solidFill>
                <a:srgbClr val="02CB9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95250"/>
                <a:ext cx="1345037" cy="678645"/>
              </a:xfrm>
              <a:prstGeom prst="rect">
                <a:avLst/>
              </a:prstGeom>
            </p:spPr>
            <p:txBody>
              <a:bodyPr lIns="26959" tIns="26959" rIns="26959" bIns="26959" rtlCol="0" anchor="ctr"/>
              <a:lstStyle/>
              <a:p>
                <a:pPr marL="0" lvl="0" indent="0" algn="ctr">
                  <a:lnSpc>
                    <a:spcPts val="7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215113" y="238125"/>
              <a:ext cx="1873982" cy="1445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47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050295" y="4581305"/>
            <a:ext cx="2012284" cy="1216015"/>
            <a:chOff x="0" y="0"/>
            <a:chExt cx="1345037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45037" cy="812800"/>
            </a:xfrm>
            <a:custGeom>
              <a:avLst/>
              <a:gdLst/>
              <a:ahLst/>
              <a:cxnLst/>
              <a:rect l="l" t="t" r="r" b="b"/>
              <a:pathLst>
                <a:path w="1345037" h="812800">
                  <a:moveTo>
                    <a:pt x="80794" y="0"/>
                  </a:moveTo>
                  <a:lnTo>
                    <a:pt x="1264243" y="0"/>
                  </a:lnTo>
                  <a:cubicBezTo>
                    <a:pt x="1285671" y="0"/>
                    <a:pt x="1306221" y="8512"/>
                    <a:pt x="1321373" y="23664"/>
                  </a:cubicBezTo>
                  <a:cubicBezTo>
                    <a:pt x="1336525" y="38816"/>
                    <a:pt x="1345037" y="59366"/>
                    <a:pt x="1345037" y="80794"/>
                  </a:cubicBezTo>
                  <a:lnTo>
                    <a:pt x="1345037" y="732006"/>
                  </a:lnTo>
                  <a:cubicBezTo>
                    <a:pt x="1345037" y="776627"/>
                    <a:pt x="1308864" y="812800"/>
                    <a:pt x="1264243" y="812800"/>
                  </a:cubicBezTo>
                  <a:lnTo>
                    <a:pt x="80794" y="812800"/>
                  </a:lnTo>
                  <a:cubicBezTo>
                    <a:pt x="36173" y="812800"/>
                    <a:pt x="0" y="776627"/>
                    <a:pt x="0" y="732006"/>
                  </a:cubicBezTo>
                  <a:lnTo>
                    <a:pt x="0" y="80794"/>
                  </a:lnTo>
                  <a:cubicBezTo>
                    <a:pt x="0" y="36173"/>
                    <a:pt x="36173" y="0"/>
                    <a:pt x="80794" y="0"/>
                  </a:cubicBezTo>
                  <a:close/>
                </a:path>
              </a:pathLst>
            </a:custGeom>
            <a:solidFill>
              <a:srgbClr val="ABDF41"/>
            </a:solidFill>
            <a:ln cap="rnd">
              <a:noFill/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95250"/>
              <a:ext cx="1345037" cy="717550"/>
            </a:xfrm>
            <a:prstGeom prst="rect">
              <a:avLst/>
            </a:prstGeom>
          </p:spPr>
          <p:txBody>
            <a:bodyPr lIns="22093" tIns="22093" rIns="22093" bIns="22093" rtlCol="0" anchor="ctr"/>
            <a:lstStyle/>
            <a:p>
              <a:pPr marL="0" lvl="0" indent="0" algn="ctr">
                <a:lnSpc>
                  <a:spcPts val="7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050295" y="2925167"/>
            <a:ext cx="2012284" cy="1157810"/>
            <a:chOff x="0" y="0"/>
            <a:chExt cx="1345037" cy="77389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345037" cy="773895"/>
            </a:xfrm>
            <a:custGeom>
              <a:avLst/>
              <a:gdLst/>
              <a:ahLst/>
              <a:cxnLst/>
              <a:rect l="l" t="t" r="r" b="b"/>
              <a:pathLst>
                <a:path w="1345037" h="773895">
                  <a:moveTo>
                    <a:pt x="88489" y="0"/>
                  </a:moveTo>
                  <a:lnTo>
                    <a:pt x="1256549" y="0"/>
                  </a:lnTo>
                  <a:cubicBezTo>
                    <a:pt x="1280017" y="0"/>
                    <a:pt x="1302525" y="9323"/>
                    <a:pt x="1319119" y="25918"/>
                  </a:cubicBezTo>
                  <a:cubicBezTo>
                    <a:pt x="1335714" y="42513"/>
                    <a:pt x="1345037" y="65020"/>
                    <a:pt x="1345037" y="88489"/>
                  </a:cubicBezTo>
                  <a:lnTo>
                    <a:pt x="1345037" y="685407"/>
                  </a:lnTo>
                  <a:cubicBezTo>
                    <a:pt x="1345037" y="708875"/>
                    <a:pt x="1335714" y="731383"/>
                    <a:pt x="1319119" y="747978"/>
                  </a:cubicBezTo>
                  <a:cubicBezTo>
                    <a:pt x="1302525" y="764573"/>
                    <a:pt x="1280017" y="773895"/>
                    <a:pt x="1256549" y="773895"/>
                  </a:cubicBezTo>
                  <a:lnTo>
                    <a:pt x="88489" y="773895"/>
                  </a:lnTo>
                  <a:cubicBezTo>
                    <a:pt x="39618" y="773895"/>
                    <a:pt x="0" y="734278"/>
                    <a:pt x="0" y="685407"/>
                  </a:cubicBezTo>
                  <a:lnTo>
                    <a:pt x="0" y="88489"/>
                  </a:lnTo>
                  <a:cubicBezTo>
                    <a:pt x="0" y="65020"/>
                    <a:pt x="9323" y="42513"/>
                    <a:pt x="25918" y="25918"/>
                  </a:cubicBezTo>
                  <a:cubicBezTo>
                    <a:pt x="42513" y="9323"/>
                    <a:pt x="65020" y="0"/>
                    <a:pt x="88489" y="0"/>
                  </a:cubicBezTo>
                  <a:close/>
                </a:path>
              </a:pathLst>
            </a:custGeom>
            <a:solidFill>
              <a:srgbClr val="77DF78"/>
            </a:solidFill>
            <a:ln cap="rnd">
              <a:noFill/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95250"/>
              <a:ext cx="1345037" cy="678645"/>
            </a:xfrm>
            <a:prstGeom prst="rect">
              <a:avLst/>
            </a:prstGeom>
          </p:spPr>
          <p:txBody>
            <a:bodyPr lIns="22093" tIns="22093" rIns="22093" bIns="22093" rtlCol="0" anchor="ctr"/>
            <a:lstStyle/>
            <a:p>
              <a:pPr marL="0" lvl="0" indent="0" algn="ctr">
                <a:lnSpc>
                  <a:spcPts val="7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1921433" y="10151718"/>
            <a:ext cx="3570481" cy="1225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9"/>
              </a:lnSpc>
              <a:spcBef>
                <a:spcPct val="0"/>
              </a:spcBef>
            </a:pPr>
            <a:r>
              <a:rPr lang="en-US" sz="2499" u="none" strike="noStrike" spc="-37">
                <a:solidFill>
                  <a:srgbClr val="EDEDED"/>
                </a:solidFill>
                <a:latin typeface="TT Interphases"/>
              </a:rPr>
              <a:t>Put your newfound knowledge into practice in the real world.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9050295" y="6238927"/>
            <a:ext cx="2012284" cy="1157810"/>
            <a:chOff x="0" y="0"/>
            <a:chExt cx="1345037" cy="77389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345037" cy="773895"/>
            </a:xfrm>
            <a:custGeom>
              <a:avLst/>
              <a:gdLst/>
              <a:ahLst/>
              <a:cxnLst/>
              <a:rect l="l" t="t" r="r" b="b"/>
              <a:pathLst>
                <a:path w="1345037" h="773895">
                  <a:moveTo>
                    <a:pt x="88489" y="0"/>
                  </a:moveTo>
                  <a:lnTo>
                    <a:pt x="1256549" y="0"/>
                  </a:lnTo>
                  <a:cubicBezTo>
                    <a:pt x="1280017" y="0"/>
                    <a:pt x="1302525" y="9323"/>
                    <a:pt x="1319119" y="25918"/>
                  </a:cubicBezTo>
                  <a:cubicBezTo>
                    <a:pt x="1335714" y="42513"/>
                    <a:pt x="1345037" y="65020"/>
                    <a:pt x="1345037" y="88489"/>
                  </a:cubicBezTo>
                  <a:lnTo>
                    <a:pt x="1345037" y="685407"/>
                  </a:lnTo>
                  <a:cubicBezTo>
                    <a:pt x="1345037" y="708875"/>
                    <a:pt x="1335714" y="731383"/>
                    <a:pt x="1319119" y="747978"/>
                  </a:cubicBezTo>
                  <a:cubicBezTo>
                    <a:pt x="1302525" y="764573"/>
                    <a:pt x="1280017" y="773895"/>
                    <a:pt x="1256549" y="773895"/>
                  </a:cubicBezTo>
                  <a:lnTo>
                    <a:pt x="88489" y="773895"/>
                  </a:lnTo>
                  <a:cubicBezTo>
                    <a:pt x="39618" y="773895"/>
                    <a:pt x="0" y="734278"/>
                    <a:pt x="0" y="685407"/>
                  </a:cubicBezTo>
                  <a:lnTo>
                    <a:pt x="0" y="88489"/>
                  </a:lnTo>
                  <a:cubicBezTo>
                    <a:pt x="0" y="65020"/>
                    <a:pt x="9323" y="42513"/>
                    <a:pt x="25918" y="25918"/>
                  </a:cubicBezTo>
                  <a:cubicBezTo>
                    <a:pt x="42513" y="9323"/>
                    <a:pt x="65020" y="0"/>
                    <a:pt x="88489" y="0"/>
                  </a:cubicBezTo>
                  <a:close/>
                </a:path>
              </a:pathLst>
            </a:custGeom>
            <a:solidFill>
              <a:srgbClr val="02CB9B"/>
            </a:solidFill>
            <a:ln cap="rnd">
              <a:noFill/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95250"/>
              <a:ext cx="1345037" cy="678645"/>
            </a:xfrm>
            <a:prstGeom prst="rect">
              <a:avLst/>
            </a:prstGeom>
          </p:spPr>
          <p:txBody>
            <a:bodyPr lIns="22093" tIns="22093" rIns="22093" bIns="22093" rtlCol="0" anchor="ctr"/>
            <a:lstStyle/>
            <a:p>
              <a:pPr marL="0" lvl="0" indent="0" algn="ctr">
                <a:lnSpc>
                  <a:spcPts val="7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050295" y="7873384"/>
            <a:ext cx="2012284" cy="1157810"/>
            <a:chOff x="0" y="0"/>
            <a:chExt cx="1345037" cy="77389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345037" cy="773895"/>
            </a:xfrm>
            <a:custGeom>
              <a:avLst/>
              <a:gdLst/>
              <a:ahLst/>
              <a:cxnLst/>
              <a:rect l="l" t="t" r="r" b="b"/>
              <a:pathLst>
                <a:path w="1345037" h="773895">
                  <a:moveTo>
                    <a:pt x="88489" y="0"/>
                  </a:moveTo>
                  <a:lnTo>
                    <a:pt x="1256549" y="0"/>
                  </a:lnTo>
                  <a:cubicBezTo>
                    <a:pt x="1280017" y="0"/>
                    <a:pt x="1302525" y="9323"/>
                    <a:pt x="1319119" y="25918"/>
                  </a:cubicBezTo>
                  <a:cubicBezTo>
                    <a:pt x="1335714" y="42513"/>
                    <a:pt x="1345037" y="65020"/>
                    <a:pt x="1345037" y="88489"/>
                  </a:cubicBezTo>
                  <a:lnTo>
                    <a:pt x="1345037" y="685407"/>
                  </a:lnTo>
                  <a:cubicBezTo>
                    <a:pt x="1345037" y="708875"/>
                    <a:pt x="1335714" y="731383"/>
                    <a:pt x="1319119" y="747978"/>
                  </a:cubicBezTo>
                  <a:cubicBezTo>
                    <a:pt x="1302525" y="764573"/>
                    <a:pt x="1280017" y="773895"/>
                    <a:pt x="1256549" y="773895"/>
                  </a:cubicBezTo>
                  <a:lnTo>
                    <a:pt x="88489" y="773895"/>
                  </a:lnTo>
                  <a:cubicBezTo>
                    <a:pt x="39618" y="773895"/>
                    <a:pt x="0" y="734278"/>
                    <a:pt x="0" y="685407"/>
                  </a:cubicBezTo>
                  <a:lnTo>
                    <a:pt x="0" y="88489"/>
                  </a:lnTo>
                  <a:cubicBezTo>
                    <a:pt x="0" y="65020"/>
                    <a:pt x="9323" y="42513"/>
                    <a:pt x="25918" y="25918"/>
                  </a:cubicBezTo>
                  <a:cubicBezTo>
                    <a:pt x="42513" y="9323"/>
                    <a:pt x="65020" y="0"/>
                    <a:pt x="88489" y="0"/>
                  </a:cubicBezTo>
                  <a:close/>
                </a:path>
              </a:pathLst>
            </a:custGeom>
            <a:solidFill>
              <a:srgbClr val="77DF78"/>
            </a:solidFill>
            <a:ln cap="rnd">
              <a:noFill/>
              <a:prstDash val="solid"/>
              <a:round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95250"/>
              <a:ext cx="1345037" cy="678645"/>
            </a:xfrm>
            <a:prstGeom prst="rect">
              <a:avLst/>
            </a:prstGeom>
          </p:spPr>
          <p:txBody>
            <a:bodyPr lIns="22093" tIns="22093" rIns="22093" bIns="22093" rtlCol="0" anchor="ctr"/>
            <a:lstStyle/>
            <a:p>
              <a:pPr marL="0" lvl="0" indent="0" algn="ctr">
                <a:lnSpc>
                  <a:spcPts val="7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9758384" y="1216204"/>
            <a:ext cx="596106" cy="1162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6"/>
              </a:lnSpc>
            </a:pPr>
            <a:r>
              <a:rPr lang="en-US" sz="6733">
                <a:solidFill>
                  <a:srgbClr val="000000"/>
                </a:solidFill>
                <a:latin typeface="Disket Mono Bold"/>
              </a:rPr>
              <a:t>1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758384" y="2851400"/>
            <a:ext cx="596106" cy="1162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6"/>
              </a:lnSpc>
            </a:pPr>
            <a:r>
              <a:rPr lang="en-US" sz="6733">
                <a:solidFill>
                  <a:srgbClr val="000000"/>
                </a:solidFill>
                <a:latin typeface="Disket Mono Bold"/>
              </a:rPr>
              <a:t>2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758384" y="4536641"/>
            <a:ext cx="596106" cy="1162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6"/>
              </a:lnSpc>
            </a:pPr>
            <a:r>
              <a:rPr lang="en-US" sz="6733">
                <a:solidFill>
                  <a:srgbClr val="000000"/>
                </a:solidFill>
                <a:latin typeface="Disket Mono Bold"/>
              </a:rPr>
              <a:t>3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758847" y="6149745"/>
            <a:ext cx="595180" cy="1162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6"/>
              </a:lnSpc>
            </a:pPr>
            <a:r>
              <a:rPr lang="en-US" sz="6733">
                <a:solidFill>
                  <a:srgbClr val="000000"/>
                </a:solidFill>
                <a:latin typeface="Disket Mono Bold"/>
              </a:rPr>
              <a:t>4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758847" y="7796787"/>
            <a:ext cx="595180" cy="1162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6"/>
              </a:lnSpc>
            </a:pPr>
            <a:r>
              <a:rPr lang="en-US" sz="6733">
                <a:solidFill>
                  <a:srgbClr val="000000"/>
                </a:solidFill>
                <a:latin typeface="Disket Mono Bold"/>
              </a:rPr>
              <a:t>5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453104" y="8203993"/>
            <a:ext cx="6369760" cy="46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67"/>
              </a:lnSpc>
              <a:spcBef>
                <a:spcPct val="0"/>
              </a:spcBef>
            </a:pPr>
            <a:r>
              <a:rPr lang="en-US" sz="2898" spc="-43">
                <a:solidFill>
                  <a:srgbClr val="EDEDED"/>
                </a:solidFill>
                <a:latin typeface="Disket Mono"/>
              </a:rPr>
              <a:t>conclusion et perspective 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453104" y="6544900"/>
            <a:ext cx="4177717" cy="476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02"/>
              </a:lnSpc>
              <a:spcBef>
                <a:spcPct val="0"/>
              </a:spcBef>
            </a:pPr>
            <a:r>
              <a:rPr lang="en-US" sz="2925" spc="-43">
                <a:solidFill>
                  <a:srgbClr val="EDEDED"/>
                </a:solidFill>
                <a:latin typeface="Disket Mono"/>
              </a:rPr>
              <a:t>Démonstration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6622" b="-54741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-5985377" y="-12481427"/>
            <a:ext cx="15209254" cy="15209254"/>
            <a:chOff x="0" y="0"/>
            <a:chExt cx="20279006" cy="20279006"/>
          </a:xfrm>
        </p:grpSpPr>
        <p:grpSp>
          <p:nvGrpSpPr>
            <p:cNvPr id="4" name="Group 4"/>
            <p:cNvGrpSpPr/>
            <p:nvPr/>
          </p:nvGrpSpPr>
          <p:grpSpPr>
            <a:xfrm>
              <a:off x="1773236" y="1773236"/>
              <a:ext cx="16732534" cy="16732534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DEDE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242" tIns="50242" rIns="50242" bIns="50242" rtlCol="0" anchor="ctr"/>
              <a:lstStyle/>
              <a:p>
                <a:pPr algn="ctr">
                  <a:lnSpc>
                    <a:spcPts val="3120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0" y="0"/>
              <a:ext cx="20279006" cy="20279006"/>
            </a:xfrm>
            <a:custGeom>
              <a:avLst/>
              <a:gdLst/>
              <a:ahLst/>
              <a:cxnLst/>
              <a:rect l="l" t="t" r="r" b="b"/>
              <a:pathLst>
                <a:path w="20279006" h="20279006">
                  <a:moveTo>
                    <a:pt x="0" y="0"/>
                  </a:moveTo>
                  <a:lnTo>
                    <a:pt x="20279006" y="0"/>
                  </a:lnTo>
                  <a:lnTo>
                    <a:pt x="20279006" y="20279006"/>
                  </a:lnTo>
                  <a:lnTo>
                    <a:pt x="0" y="202790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773236" y="1741744"/>
              <a:ext cx="16732534" cy="16795518"/>
            </a:xfrm>
            <a:custGeom>
              <a:avLst/>
              <a:gdLst/>
              <a:ahLst/>
              <a:cxnLst/>
              <a:rect l="l" t="t" r="r" b="b"/>
              <a:pathLst>
                <a:path w="16732534" h="16795518">
                  <a:moveTo>
                    <a:pt x="0" y="0"/>
                  </a:moveTo>
                  <a:lnTo>
                    <a:pt x="16732534" y="0"/>
                  </a:lnTo>
                  <a:lnTo>
                    <a:pt x="16732534" y="16795518"/>
                  </a:lnTo>
                  <a:lnTo>
                    <a:pt x="0" y="16795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25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3827172" y="5053376"/>
            <a:ext cx="10403558" cy="3441898"/>
            <a:chOff x="0" y="0"/>
            <a:chExt cx="2740032" cy="90650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40032" cy="906508"/>
            </a:xfrm>
            <a:custGeom>
              <a:avLst/>
              <a:gdLst/>
              <a:ahLst/>
              <a:cxnLst/>
              <a:rect l="l" t="t" r="r" b="b"/>
              <a:pathLst>
                <a:path w="2740032" h="906508">
                  <a:moveTo>
                    <a:pt x="17116" y="0"/>
                  </a:moveTo>
                  <a:lnTo>
                    <a:pt x="2722916" y="0"/>
                  </a:lnTo>
                  <a:cubicBezTo>
                    <a:pt x="2727455" y="0"/>
                    <a:pt x="2731809" y="1803"/>
                    <a:pt x="2735019" y="5013"/>
                  </a:cubicBezTo>
                  <a:cubicBezTo>
                    <a:pt x="2738228" y="8223"/>
                    <a:pt x="2740032" y="12576"/>
                    <a:pt x="2740032" y="17116"/>
                  </a:cubicBezTo>
                  <a:lnTo>
                    <a:pt x="2740032" y="889393"/>
                  </a:lnTo>
                  <a:cubicBezTo>
                    <a:pt x="2740032" y="898845"/>
                    <a:pt x="2732369" y="906508"/>
                    <a:pt x="2722916" y="906508"/>
                  </a:cubicBezTo>
                  <a:lnTo>
                    <a:pt x="17116" y="906508"/>
                  </a:lnTo>
                  <a:cubicBezTo>
                    <a:pt x="12576" y="906508"/>
                    <a:pt x="8223" y="904705"/>
                    <a:pt x="5013" y="901495"/>
                  </a:cubicBezTo>
                  <a:cubicBezTo>
                    <a:pt x="1803" y="898285"/>
                    <a:pt x="0" y="893932"/>
                    <a:pt x="0" y="889393"/>
                  </a:cubicBezTo>
                  <a:lnTo>
                    <a:pt x="0" y="17116"/>
                  </a:lnTo>
                  <a:cubicBezTo>
                    <a:pt x="0" y="7663"/>
                    <a:pt x="7663" y="0"/>
                    <a:pt x="17116" y="0"/>
                  </a:cubicBezTo>
                  <a:close/>
                </a:path>
              </a:pathLst>
            </a:custGeom>
            <a:solidFill>
              <a:srgbClr val="3E4466"/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104775"/>
              <a:ext cx="2740032" cy="8017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9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1358" y="6679935"/>
            <a:ext cx="15849600" cy="1253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5"/>
              </a:lnSpc>
            </a:pPr>
            <a:r>
              <a:rPr lang="en-US" sz="9500" spc="-475">
                <a:solidFill>
                  <a:srgbClr val="EDEDED"/>
                </a:solidFill>
                <a:latin typeface="Helvetica World Bold"/>
              </a:rPr>
              <a:t>Introduction</a:t>
            </a:r>
          </a:p>
        </p:txBody>
      </p:sp>
      <p:sp>
        <p:nvSpPr>
          <p:cNvPr id="13" name="Freeform 13"/>
          <p:cNvSpPr/>
          <p:nvPr/>
        </p:nvSpPr>
        <p:spPr>
          <a:xfrm>
            <a:off x="7462202" y="3569420"/>
            <a:ext cx="2967912" cy="2967912"/>
          </a:xfrm>
          <a:custGeom>
            <a:avLst/>
            <a:gdLst/>
            <a:ahLst/>
            <a:cxnLst/>
            <a:rect l="l" t="t" r="r" b="b"/>
            <a:pathLst>
              <a:path w="2967912" h="2967912">
                <a:moveTo>
                  <a:pt x="0" y="0"/>
                </a:moveTo>
                <a:lnTo>
                  <a:pt x="2967912" y="0"/>
                </a:lnTo>
                <a:lnTo>
                  <a:pt x="2967912" y="2967912"/>
                </a:lnTo>
                <a:lnTo>
                  <a:pt x="0" y="29679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983982" y="1450940"/>
            <a:ext cx="350770" cy="350770"/>
          </a:xfrm>
          <a:custGeom>
            <a:avLst/>
            <a:gdLst/>
            <a:ahLst/>
            <a:cxnLst/>
            <a:rect l="l" t="t" r="r" b="b"/>
            <a:pathLst>
              <a:path w="350770" h="350770">
                <a:moveTo>
                  <a:pt x="0" y="0"/>
                </a:moveTo>
                <a:lnTo>
                  <a:pt x="350769" y="0"/>
                </a:lnTo>
                <a:lnTo>
                  <a:pt x="350769" y="350770"/>
                </a:lnTo>
                <a:lnTo>
                  <a:pt x="0" y="350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205013" y="4149960"/>
            <a:ext cx="350770" cy="350770"/>
          </a:xfrm>
          <a:custGeom>
            <a:avLst/>
            <a:gdLst/>
            <a:ahLst/>
            <a:cxnLst/>
            <a:rect l="l" t="t" r="r" b="b"/>
            <a:pathLst>
              <a:path w="350770" h="350770">
                <a:moveTo>
                  <a:pt x="0" y="0"/>
                </a:moveTo>
                <a:lnTo>
                  <a:pt x="350770" y="0"/>
                </a:lnTo>
                <a:lnTo>
                  <a:pt x="350770" y="350770"/>
                </a:lnTo>
                <a:lnTo>
                  <a:pt x="0" y="350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334751" y="8145519"/>
            <a:ext cx="20940455" cy="8460221"/>
          </a:xfrm>
          <a:custGeom>
            <a:avLst/>
            <a:gdLst/>
            <a:ahLst/>
            <a:cxnLst/>
            <a:rect l="l" t="t" r="r" b="b"/>
            <a:pathLst>
              <a:path w="20940455" h="8460221">
                <a:moveTo>
                  <a:pt x="0" y="0"/>
                </a:moveTo>
                <a:lnTo>
                  <a:pt x="20940455" y="0"/>
                </a:lnTo>
                <a:lnTo>
                  <a:pt x="20940455" y="8460221"/>
                </a:lnTo>
                <a:lnTo>
                  <a:pt x="0" y="846022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47247" r="-133645" b="-138704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7944609" y="3877374"/>
            <a:ext cx="2168994" cy="2179893"/>
          </a:xfrm>
          <a:custGeom>
            <a:avLst/>
            <a:gdLst/>
            <a:ahLst/>
            <a:cxnLst/>
            <a:rect l="l" t="t" r="r" b="b"/>
            <a:pathLst>
              <a:path w="2168994" h="2179893">
                <a:moveTo>
                  <a:pt x="0" y="0"/>
                </a:moveTo>
                <a:lnTo>
                  <a:pt x="2168994" y="0"/>
                </a:lnTo>
                <a:lnTo>
                  <a:pt x="2168994" y="2179893"/>
                </a:lnTo>
                <a:lnTo>
                  <a:pt x="0" y="217989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8284415" y="4458513"/>
            <a:ext cx="1475885" cy="1523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29"/>
              </a:lnSpc>
            </a:pPr>
            <a:r>
              <a:rPr lang="en-US" sz="12254" spc="-980">
                <a:solidFill>
                  <a:srgbClr val="EDEDED"/>
                </a:solidFill>
                <a:latin typeface="Disket Mono Bold"/>
              </a:rPr>
              <a:t>1</a:t>
            </a:r>
          </a:p>
        </p:txBody>
      </p:sp>
    </p:spTree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9977" b="-121385"/>
            </a:stretch>
          </a:blipFill>
        </p:spPr>
      </p:sp>
      <p:sp>
        <p:nvSpPr>
          <p:cNvPr id="3" name="Freeform 3"/>
          <p:cNvSpPr/>
          <p:nvPr/>
        </p:nvSpPr>
        <p:spPr>
          <a:xfrm rot="-10207563">
            <a:off x="-2070074" y="-687234"/>
            <a:ext cx="24819258" cy="11661469"/>
          </a:xfrm>
          <a:custGeom>
            <a:avLst/>
            <a:gdLst/>
            <a:ahLst/>
            <a:cxnLst/>
            <a:rect l="l" t="t" r="r" b="b"/>
            <a:pathLst>
              <a:path w="24819258" h="11661469">
                <a:moveTo>
                  <a:pt x="0" y="0"/>
                </a:moveTo>
                <a:lnTo>
                  <a:pt x="24819258" y="0"/>
                </a:lnTo>
                <a:lnTo>
                  <a:pt x="24819258" y="11661468"/>
                </a:lnTo>
                <a:lnTo>
                  <a:pt x="0" y="116614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85981" t="-38582" r="-10917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561650"/>
            <a:ext cx="20306543" cy="6671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3285" lvl="1" indent="-496643">
              <a:lnSpc>
                <a:spcPts val="3680"/>
              </a:lnSpc>
              <a:buFont typeface="Arial"/>
              <a:buChar char="•"/>
            </a:pPr>
            <a:r>
              <a:rPr lang="en-US" sz="4600" spc="-276">
                <a:solidFill>
                  <a:srgbClr val="050F21"/>
                </a:solidFill>
                <a:latin typeface="Helvetica World Bold"/>
              </a:rPr>
              <a:t>ROUTE </a:t>
            </a:r>
            <a:r>
              <a:rPr lang="en-US" sz="4600" spc="-276">
                <a:solidFill>
                  <a:srgbClr val="02CB9B"/>
                </a:solidFill>
                <a:latin typeface="Helvetica World Bold"/>
                <a:ea typeface="Helvetica World Bold"/>
              </a:rPr>
              <a:t>RO﻿VER</a:t>
            </a:r>
          </a:p>
          <a:p>
            <a:pPr>
              <a:lnSpc>
                <a:spcPts val="3680"/>
              </a:lnSpc>
            </a:pPr>
            <a:endParaRPr lang="en-US" sz="4600" spc="-276">
              <a:solidFill>
                <a:srgbClr val="02CB9B"/>
              </a:solidFill>
              <a:latin typeface="Helvetica World Bold"/>
              <a:ea typeface="Helvetica World Bold"/>
            </a:endParaRPr>
          </a:p>
          <a:p>
            <a:pPr>
              <a:lnSpc>
                <a:spcPts val="3680"/>
              </a:lnSpc>
            </a:pPr>
            <a:endParaRPr lang="en-US" sz="4600" spc="-276">
              <a:solidFill>
                <a:srgbClr val="02CB9B"/>
              </a:solidFill>
              <a:latin typeface="Helvetica World Bold"/>
              <a:ea typeface="Helvetica World Bold"/>
            </a:endParaRPr>
          </a:p>
          <a:p>
            <a:pPr marL="993285" lvl="1" indent="-496643">
              <a:lnSpc>
                <a:spcPts val="3680"/>
              </a:lnSpc>
              <a:buFont typeface="Arial"/>
              <a:buChar char="•"/>
            </a:pPr>
            <a:r>
              <a:rPr lang="en-US" sz="4600" spc="-276">
                <a:solidFill>
                  <a:srgbClr val="050F21"/>
                </a:solidFill>
                <a:latin typeface="Helvetica World Bold"/>
              </a:rPr>
              <a:t>OBJECTIF : UTILSE DES SERVICES DE CARTOGRAPHIE  </a:t>
            </a:r>
          </a:p>
          <a:p>
            <a:pPr>
              <a:lnSpc>
                <a:spcPts val="3680"/>
              </a:lnSpc>
            </a:pPr>
            <a:endParaRPr lang="en-US" sz="4600" spc="-276">
              <a:solidFill>
                <a:srgbClr val="050F21"/>
              </a:solidFill>
              <a:latin typeface="Helvetica World Bold"/>
            </a:endParaRPr>
          </a:p>
          <a:p>
            <a:pPr algn="just">
              <a:lnSpc>
                <a:spcPts val="3680"/>
              </a:lnSpc>
            </a:pPr>
            <a:endParaRPr lang="en-US" sz="4600" spc="-276">
              <a:solidFill>
                <a:srgbClr val="050F21"/>
              </a:solidFill>
              <a:latin typeface="Helvetica World Bold"/>
            </a:endParaRPr>
          </a:p>
          <a:p>
            <a:pPr marL="993285" lvl="1" indent="-496643" algn="just">
              <a:lnSpc>
                <a:spcPts val="3680"/>
              </a:lnSpc>
              <a:buFont typeface="Arial"/>
              <a:buChar char="•"/>
            </a:pPr>
            <a:r>
              <a:rPr lang="en-US" sz="4600" spc="-276">
                <a:solidFill>
                  <a:srgbClr val="050F21"/>
                </a:solidFill>
                <a:latin typeface="Helvetica World Bold"/>
              </a:rPr>
              <a:t>BÉNÉFICES POUR LES UTILISATEURS:</a:t>
            </a:r>
          </a:p>
          <a:p>
            <a:pPr algn="just">
              <a:lnSpc>
                <a:spcPts val="3680"/>
              </a:lnSpc>
            </a:pPr>
            <a:r>
              <a:rPr lang="en-US" sz="4600" spc="-276">
                <a:solidFill>
                  <a:srgbClr val="050F21"/>
                </a:solidFill>
                <a:latin typeface="Helvetica World Bold"/>
              </a:rPr>
              <a:t>                                   </a:t>
            </a:r>
          </a:p>
          <a:p>
            <a:pPr algn="just">
              <a:lnSpc>
                <a:spcPts val="3680"/>
              </a:lnSpc>
            </a:pPr>
            <a:r>
              <a:rPr lang="en-US" sz="4600" spc="-276">
                <a:solidFill>
                  <a:srgbClr val="050F21"/>
                </a:solidFill>
                <a:latin typeface="Helvetica World Bold"/>
              </a:rPr>
              <a:t>            *  FOURNIR DES ITINÉRAIRE </a:t>
            </a:r>
          </a:p>
          <a:p>
            <a:pPr algn="just">
              <a:lnSpc>
                <a:spcPts val="3680"/>
              </a:lnSpc>
            </a:pPr>
            <a:r>
              <a:rPr lang="en-US" sz="4600" spc="-276">
                <a:solidFill>
                  <a:srgbClr val="050F21"/>
                </a:solidFill>
                <a:latin typeface="Helvetica World Bold"/>
              </a:rPr>
              <a:t>                  </a:t>
            </a:r>
          </a:p>
          <a:p>
            <a:pPr algn="just">
              <a:lnSpc>
                <a:spcPts val="3680"/>
              </a:lnSpc>
            </a:pPr>
            <a:r>
              <a:rPr lang="en-US" sz="4600" spc="-276">
                <a:solidFill>
                  <a:srgbClr val="050F21"/>
                </a:solidFill>
                <a:latin typeface="Helvetica World Bold"/>
              </a:rPr>
              <a:t>            * FOURNIR DES INFORMATIONS SUR LA CIRC</a:t>
            </a:r>
            <a:r>
              <a:rPr lang="en-US" sz="4600" spc="-276">
                <a:solidFill>
                  <a:srgbClr val="000000"/>
                </a:solidFill>
                <a:latin typeface="Helvetica World Bold"/>
              </a:rPr>
              <a:t>ULATION</a:t>
            </a:r>
          </a:p>
          <a:p>
            <a:pPr algn="just">
              <a:lnSpc>
                <a:spcPts val="3680"/>
              </a:lnSpc>
            </a:pPr>
            <a:endParaRPr lang="en-US" sz="4600" spc="-276">
              <a:solidFill>
                <a:srgbClr val="000000"/>
              </a:solidFill>
              <a:latin typeface="Helvetica World Bold"/>
            </a:endParaRPr>
          </a:p>
          <a:p>
            <a:pPr algn="just">
              <a:lnSpc>
                <a:spcPts val="3680"/>
              </a:lnSpc>
            </a:pPr>
            <a:r>
              <a:rPr lang="en-US" sz="4600" spc="-276">
                <a:solidFill>
                  <a:srgbClr val="000000"/>
                </a:solidFill>
                <a:latin typeface="Helvetica World Bold"/>
              </a:rPr>
              <a:t>            *  ...</a:t>
            </a:r>
          </a:p>
        </p:txBody>
      </p:sp>
      <p:sp>
        <p:nvSpPr>
          <p:cNvPr id="5" name="Freeform 5"/>
          <p:cNvSpPr/>
          <p:nvPr/>
        </p:nvSpPr>
        <p:spPr>
          <a:xfrm rot="2863921">
            <a:off x="17660158" y="3091186"/>
            <a:ext cx="1575441" cy="821576"/>
          </a:xfrm>
          <a:custGeom>
            <a:avLst/>
            <a:gdLst/>
            <a:ahLst/>
            <a:cxnLst/>
            <a:rect l="l" t="t" r="r" b="b"/>
            <a:pathLst>
              <a:path w="1575441" h="821576">
                <a:moveTo>
                  <a:pt x="0" y="0"/>
                </a:moveTo>
                <a:lnTo>
                  <a:pt x="1575441" y="0"/>
                </a:lnTo>
                <a:lnTo>
                  <a:pt x="1575441" y="821576"/>
                </a:lnTo>
                <a:lnTo>
                  <a:pt x="0" y="8215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6622" b="-54741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-5985377" y="-12481427"/>
            <a:ext cx="15209254" cy="15209254"/>
            <a:chOff x="0" y="0"/>
            <a:chExt cx="20279006" cy="20279006"/>
          </a:xfrm>
        </p:grpSpPr>
        <p:grpSp>
          <p:nvGrpSpPr>
            <p:cNvPr id="4" name="Group 4"/>
            <p:cNvGrpSpPr/>
            <p:nvPr/>
          </p:nvGrpSpPr>
          <p:grpSpPr>
            <a:xfrm>
              <a:off x="1773236" y="1773236"/>
              <a:ext cx="16732534" cy="16732534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DEDE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242" tIns="50242" rIns="50242" bIns="50242" rtlCol="0" anchor="ctr"/>
              <a:lstStyle/>
              <a:p>
                <a:pPr algn="ctr">
                  <a:lnSpc>
                    <a:spcPts val="3120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0" y="0"/>
              <a:ext cx="20279006" cy="20279006"/>
            </a:xfrm>
            <a:custGeom>
              <a:avLst/>
              <a:gdLst/>
              <a:ahLst/>
              <a:cxnLst/>
              <a:rect l="l" t="t" r="r" b="b"/>
              <a:pathLst>
                <a:path w="20279006" h="20279006">
                  <a:moveTo>
                    <a:pt x="0" y="0"/>
                  </a:moveTo>
                  <a:lnTo>
                    <a:pt x="20279006" y="0"/>
                  </a:lnTo>
                  <a:lnTo>
                    <a:pt x="20279006" y="20279006"/>
                  </a:lnTo>
                  <a:lnTo>
                    <a:pt x="0" y="202790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773236" y="1741744"/>
              <a:ext cx="16732534" cy="16795518"/>
            </a:xfrm>
            <a:custGeom>
              <a:avLst/>
              <a:gdLst/>
              <a:ahLst/>
              <a:cxnLst/>
              <a:rect l="l" t="t" r="r" b="b"/>
              <a:pathLst>
                <a:path w="16732534" h="16795518">
                  <a:moveTo>
                    <a:pt x="0" y="0"/>
                  </a:moveTo>
                  <a:lnTo>
                    <a:pt x="16732534" y="0"/>
                  </a:lnTo>
                  <a:lnTo>
                    <a:pt x="16732534" y="16795518"/>
                  </a:lnTo>
                  <a:lnTo>
                    <a:pt x="0" y="16795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25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2983982" y="1450940"/>
            <a:ext cx="350770" cy="350770"/>
          </a:xfrm>
          <a:custGeom>
            <a:avLst/>
            <a:gdLst/>
            <a:ahLst/>
            <a:cxnLst/>
            <a:rect l="l" t="t" r="r" b="b"/>
            <a:pathLst>
              <a:path w="350770" h="350770">
                <a:moveTo>
                  <a:pt x="0" y="0"/>
                </a:moveTo>
                <a:lnTo>
                  <a:pt x="350769" y="0"/>
                </a:lnTo>
                <a:lnTo>
                  <a:pt x="350769" y="350770"/>
                </a:lnTo>
                <a:lnTo>
                  <a:pt x="0" y="3507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205013" y="4149960"/>
            <a:ext cx="350770" cy="350770"/>
          </a:xfrm>
          <a:custGeom>
            <a:avLst/>
            <a:gdLst/>
            <a:ahLst/>
            <a:cxnLst/>
            <a:rect l="l" t="t" r="r" b="b"/>
            <a:pathLst>
              <a:path w="350770" h="350770">
                <a:moveTo>
                  <a:pt x="0" y="0"/>
                </a:moveTo>
                <a:lnTo>
                  <a:pt x="350770" y="0"/>
                </a:lnTo>
                <a:lnTo>
                  <a:pt x="350770" y="350770"/>
                </a:lnTo>
                <a:lnTo>
                  <a:pt x="0" y="3507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334751" y="8145519"/>
            <a:ext cx="20940455" cy="8460221"/>
          </a:xfrm>
          <a:custGeom>
            <a:avLst/>
            <a:gdLst/>
            <a:ahLst/>
            <a:cxnLst/>
            <a:rect l="l" t="t" r="r" b="b"/>
            <a:pathLst>
              <a:path w="20940455" h="8460221">
                <a:moveTo>
                  <a:pt x="0" y="0"/>
                </a:moveTo>
                <a:lnTo>
                  <a:pt x="20940455" y="0"/>
                </a:lnTo>
                <a:lnTo>
                  <a:pt x="20940455" y="8460221"/>
                </a:lnTo>
                <a:lnTo>
                  <a:pt x="0" y="84602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47247" r="-133645" b="-138704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3650625" y="5239660"/>
            <a:ext cx="11109204" cy="3441898"/>
            <a:chOff x="0" y="0"/>
            <a:chExt cx="2925881" cy="9065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25881" cy="906508"/>
            </a:xfrm>
            <a:custGeom>
              <a:avLst/>
              <a:gdLst/>
              <a:ahLst/>
              <a:cxnLst/>
              <a:rect l="l" t="t" r="r" b="b"/>
              <a:pathLst>
                <a:path w="2925881" h="906508">
                  <a:moveTo>
                    <a:pt x="16029" y="0"/>
                  </a:moveTo>
                  <a:lnTo>
                    <a:pt x="2909852" y="0"/>
                  </a:lnTo>
                  <a:cubicBezTo>
                    <a:pt x="2918704" y="0"/>
                    <a:pt x="2925881" y="7176"/>
                    <a:pt x="2925881" y="16029"/>
                  </a:cubicBezTo>
                  <a:lnTo>
                    <a:pt x="2925881" y="890480"/>
                  </a:lnTo>
                  <a:cubicBezTo>
                    <a:pt x="2925881" y="899332"/>
                    <a:pt x="2918704" y="906508"/>
                    <a:pt x="2909852" y="906508"/>
                  </a:cubicBezTo>
                  <a:lnTo>
                    <a:pt x="16029" y="906508"/>
                  </a:lnTo>
                  <a:cubicBezTo>
                    <a:pt x="7176" y="906508"/>
                    <a:pt x="0" y="899332"/>
                    <a:pt x="0" y="890480"/>
                  </a:cubicBezTo>
                  <a:lnTo>
                    <a:pt x="0" y="16029"/>
                  </a:lnTo>
                  <a:cubicBezTo>
                    <a:pt x="0" y="7176"/>
                    <a:pt x="7176" y="0"/>
                    <a:pt x="16029" y="0"/>
                  </a:cubicBezTo>
                  <a:close/>
                </a:path>
              </a:pathLst>
            </a:custGeom>
            <a:solidFill>
              <a:srgbClr val="3E4466"/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104775"/>
              <a:ext cx="2925881" cy="8017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706928" y="3707296"/>
            <a:ext cx="2872407" cy="2872407"/>
            <a:chOff x="0" y="0"/>
            <a:chExt cx="3829875" cy="38298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829875" cy="3829875"/>
            </a:xfrm>
            <a:custGeom>
              <a:avLst/>
              <a:gdLst/>
              <a:ahLst/>
              <a:cxnLst/>
              <a:rect l="l" t="t" r="r" b="b"/>
              <a:pathLst>
                <a:path w="3829875" h="3829875">
                  <a:moveTo>
                    <a:pt x="0" y="0"/>
                  </a:moveTo>
                  <a:lnTo>
                    <a:pt x="3829875" y="0"/>
                  </a:lnTo>
                  <a:lnTo>
                    <a:pt x="3829875" y="3829875"/>
                  </a:lnTo>
                  <a:lnTo>
                    <a:pt x="0" y="3829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473888" y="468464"/>
              <a:ext cx="2882099" cy="2892947"/>
            </a:xfrm>
            <a:custGeom>
              <a:avLst/>
              <a:gdLst/>
              <a:ahLst/>
              <a:cxnLst/>
              <a:rect l="l" t="t" r="r" b="b"/>
              <a:pathLst>
                <a:path w="2882099" h="2892947">
                  <a:moveTo>
                    <a:pt x="0" y="0"/>
                  </a:moveTo>
                  <a:lnTo>
                    <a:pt x="2882099" y="0"/>
                  </a:lnTo>
                  <a:lnTo>
                    <a:pt x="2882099" y="2892947"/>
                  </a:lnTo>
                  <a:lnTo>
                    <a:pt x="0" y="2892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8405190" y="4644797"/>
            <a:ext cx="1475885" cy="1523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29"/>
              </a:lnSpc>
            </a:pPr>
            <a:r>
              <a:rPr lang="en-US" sz="12254" spc="-980">
                <a:solidFill>
                  <a:srgbClr val="EDEDED"/>
                </a:solidFill>
                <a:latin typeface="Disket Mono Bold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410361" y="6659461"/>
            <a:ext cx="11627032" cy="1775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23"/>
              </a:lnSpc>
            </a:pPr>
            <a:r>
              <a:rPr lang="en-US" sz="6969" spc="-348">
                <a:solidFill>
                  <a:srgbClr val="EDEDED"/>
                </a:solidFill>
                <a:latin typeface="Helvetica World Bold"/>
              </a:rPr>
              <a:t>C’est quoi un API ? est comment il marche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6622" b="-5474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30047" y="5143500"/>
            <a:ext cx="627613" cy="627613"/>
          </a:xfrm>
          <a:custGeom>
            <a:avLst/>
            <a:gdLst/>
            <a:ahLst/>
            <a:cxnLst/>
            <a:rect l="l" t="t" r="r" b="b"/>
            <a:pathLst>
              <a:path w="627613" h="627613">
                <a:moveTo>
                  <a:pt x="0" y="0"/>
                </a:moveTo>
                <a:lnTo>
                  <a:pt x="627614" y="0"/>
                </a:lnTo>
                <a:lnTo>
                  <a:pt x="627614" y="627613"/>
                </a:lnTo>
                <a:lnTo>
                  <a:pt x="0" y="6276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983982" y="1450940"/>
            <a:ext cx="350770" cy="350770"/>
          </a:xfrm>
          <a:custGeom>
            <a:avLst/>
            <a:gdLst/>
            <a:ahLst/>
            <a:cxnLst/>
            <a:rect l="l" t="t" r="r" b="b"/>
            <a:pathLst>
              <a:path w="350770" h="350770">
                <a:moveTo>
                  <a:pt x="0" y="0"/>
                </a:moveTo>
                <a:lnTo>
                  <a:pt x="350769" y="0"/>
                </a:lnTo>
                <a:lnTo>
                  <a:pt x="350769" y="350770"/>
                </a:lnTo>
                <a:lnTo>
                  <a:pt x="0" y="350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852649" y="8539028"/>
            <a:ext cx="350770" cy="350770"/>
          </a:xfrm>
          <a:custGeom>
            <a:avLst/>
            <a:gdLst/>
            <a:ahLst/>
            <a:cxnLst/>
            <a:rect l="l" t="t" r="r" b="b"/>
            <a:pathLst>
              <a:path w="350770" h="350770">
                <a:moveTo>
                  <a:pt x="0" y="0"/>
                </a:moveTo>
                <a:lnTo>
                  <a:pt x="350770" y="0"/>
                </a:lnTo>
                <a:lnTo>
                  <a:pt x="350770" y="350770"/>
                </a:lnTo>
                <a:lnTo>
                  <a:pt x="0" y="350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807283">
            <a:off x="15940307" y="1391797"/>
            <a:ext cx="2637986" cy="2417055"/>
          </a:xfrm>
          <a:custGeom>
            <a:avLst/>
            <a:gdLst/>
            <a:ahLst/>
            <a:cxnLst/>
            <a:rect l="l" t="t" r="r" b="b"/>
            <a:pathLst>
              <a:path w="2637986" h="2417055">
                <a:moveTo>
                  <a:pt x="0" y="0"/>
                </a:moveTo>
                <a:lnTo>
                  <a:pt x="2637986" y="0"/>
                </a:lnTo>
                <a:lnTo>
                  <a:pt x="2637986" y="2417056"/>
                </a:lnTo>
                <a:lnTo>
                  <a:pt x="0" y="24170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2037327" y="3809954"/>
            <a:ext cx="13286929" cy="6477046"/>
          </a:xfrm>
          <a:custGeom>
            <a:avLst/>
            <a:gdLst/>
            <a:ahLst/>
            <a:cxnLst/>
            <a:rect l="l" t="t" r="r" b="b"/>
            <a:pathLst>
              <a:path w="13286929" h="6477046">
                <a:moveTo>
                  <a:pt x="0" y="0"/>
                </a:moveTo>
                <a:lnTo>
                  <a:pt x="13286929" y="0"/>
                </a:lnTo>
                <a:lnTo>
                  <a:pt x="13286929" y="6477046"/>
                </a:lnTo>
                <a:lnTo>
                  <a:pt x="0" y="64770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8719" b="-17368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806538" y="578863"/>
            <a:ext cx="13360449" cy="714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4"/>
              </a:lnSpc>
            </a:pPr>
            <a:r>
              <a:rPr lang="en-US" sz="4824" spc="-241">
                <a:solidFill>
                  <a:srgbClr val="FFFFFF"/>
                </a:solidFill>
                <a:latin typeface="Helvetica World Bold"/>
              </a:rPr>
              <a:t> API : application programming interface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8804" y="1887435"/>
            <a:ext cx="16850392" cy="1922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85523" lvl="1" indent="-492761" algn="just">
              <a:lnSpc>
                <a:spcPts val="4564"/>
              </a:lnSpc>
              <a:buFont typeface="Arial"/>
              <a:buChar char="•"/>
            </a:pPr>
            <a:r>
              <a:rPr lang="en-US" sz="4564" spc="-228">
                <a:solidFill>
                  <a:srgbClr val="FFFFFF"/>
                </a:solidFill>
                <a:latin typeface="Helvetica World Bold"/>
              </a:rPr>
              <a:t>Des mécanismes qui permettent à deux composants logiciels de communiquer entre eux à l'aide d'un ensemble de définitions et de protocoles</a:t>
            </a:r>
          </a:p>
        </p:txBody>
      </p:sp>
    </p:spTree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6622" b="-54741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-5985377" y="-12481427"/>
            <a:ext cx="15209254" cy="15209254"/>
            <a:chOff x="0" y="0"/>
            <a:chExt cx="20279006" cy="20279006"/>
          </a:xfrm>
        </p:grpSpPr>
        <p:grpSp>
          <p:nvGrpSpPr>
            <p:cNvPr id="4" name="Group 4"/>
            <p:cNvGrpSpPr/>
            <p:nvPr/>
          </p:nvGrpSpPr>
          <p:grpSpPr>
            <a:xfrm>
              <a:off x="1773236" y="1773236"/>
              <a:ext cx="16732534" cy="16732534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DEDE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242" tIns="50242" rIns="50242" bIns="50242" rtlCol="0" anchor="ctr"/>
              <a:lstStyle/>
              <a:p>
                <a:pPr algn="ctr">
                  <a:lnSpc>
                    <a:spcPts val="3120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0" y="0"/>
              <a:ext cx="20279006" cy="20279006"/>
            </a:xfrm>
            <a:custGeom>
              <a:avLst/>
              <a:gdLst/>
              <a:ahLst/>
              <a:cxnLst/>
              <a:rect l="l" t="t" r="r" b="b"/>
              <a:pathLst>
                <a:path w="20279006" h="20279006">
                  <a:moveTo>
                    <a:pt x="0" y="0"/>
                  </a:moveTo>
                  <a:lnTo>
                    <a:pt x="20279006" y="0"/>
                  </a:lnTo>
                  <a:lnTo>
                    <a:pt x="20279006" y="20279006"/>
                  </a:lnTo>
                  <a:lnTo>
                    <a:pt x="0" y="202790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773236" y="1741744"/>
              <a:ext cx="16732534" cy="16795518"/>
            </a:xfrm>
            <a:custGeom>
              <a:avLst/>
              <a:gdLst/>
              <a:ahLst/>
              <a:cxnLst/>
              <a:rect l="l" t="t" r="r" b="b"/>
              <a:pathLst>
                <a:path w="16732534" h="16795518">
                  <a:moveTo>
                    <a:pt x="0" y="0"/>
                  </a:moveTo>
                  <a:lnTo>
                    <a:pt x="16732534" y="0"/>
                  </a:lnTo>
                  <a:lnTo>
                    <a:pt x="16732534" y="16795518"/>
                  </a:lnTo>
                  <a:lnTo>
                    <a:pt x="0" y="16795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25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3788753" y="5122801"/>
            <a:ext cx="10016225" cy="3441898"/>
            <a:chOff x="0" y="0"/>
            <a:chExt cx="2638018" cy="90650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38018" cy="906508"/>
            </a:xfrm>
            <a:custGeom>
              <a:avLst/>
              <a:gdLst/>
              <a:ahLst/>
              <a:cxnLst/>
              <a:rect l="l" t="t" r="r" b="b"/>
              <a:pathLst>
                <a:path w="2638018" h="906508">
                  <a:moveTo>
                    <a:pt x="17778" y="0"/>
                  </a:moveTo>
                  <a:lnTo>
                    <a:pt x="2620241" y="0"/>
                  </a:lnTo>
                  <a:cubicBezTo>
                    <a:pt x="2630059" y="0"/>
                    <a:pt x="2638018" y="7959"/>
                    <a:pt x="2638018" y="17778"/>
                  </a:cubicBezTo>
                  <a:lnTo>
                    <a:pt x="2638018" y="888731"/>
                  </a:lnTo>
                  <a:cubicBezTo>
                    <a:pt x="2638018" y="898549"/>
                    <a:pt x="2630059" y="906508"/>
                    <a:pt x="2620241" y="906508"/>
                  </a:cubicBezTo>
                  <a:lnTo>
                    <a:pt x="17778" y="906508"/>
                  </a:lnTo>
                  <a:cubicBezTo>
                    <a:pt x="7959" y="906508"/>
                    <a:pt x="0" y="898549"/>
                    <a:pt x="0" y="888731"/>
                  </a:cubicBezTo>
                  <a:lnTo>
                    <a:pt x="0" y="17778"/>
                  </a:lnTo>
                  <a:cubicBezTo>
                    <a:pt x="0" y="7959"/>
                    <a:pt x="7959" y="0"/>
                    <a:pt x="17778" y="0"/>
                  </a:cubicBezTo>
                  <a:close/>
                </a:path>
              </a:pathLst>
            </a:custGeom>
            <a:solidFill>
              <a:srgbClr val="3E4466"/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104775"/>
              <a:ext cx="2638018" cy="8017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9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-10800000">
            <a:off x="7222259" y="3591092"/>
            <a:ext cx="2967912" cy="2967912"/>
          </a:xfrm>
          <a:custGeom>
            <a:avLst/>
            <a:gdLst/>
            <a:ahLst/>
            <a:cxnLst/>
            <a:rect l="l" t="t" r="r" b="b"/>
            <a:pathLst>
              <a:path w="2967912" h="2967912">
                <a:moveTo>
                  <a:pt x="0" y="0"/>
                </a:moveTo>
                <a:lnTo>
                  <a:pt x="2967912" y="0"/>
                </a:lnTo>
                <a:lnTo>
                  <a:pt x="2967912" y="2967912"/>
                </a:lnTo>
                <a:lnTo>
                  <a:pt x="0" y="29679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983982" y="1450940"/>
            <a:ext cx="350770" cy="350770"/>
          </a:xfrm>
          <a:custGeom>
            <a:avLst/>
            <a:gdLst/>
            <a:ahLst/>
            <a:cxnLst/>
            <a:rect l="l" t="t" r="r" b="b"/>
            <a:pathLst>
              <a:path w="350770" h="350770">
                <a:moveTo>
                  <a:pt x="0" y="0"/>
                </a:moveTo>
                <a:lnTo>
                  <a:pt x="350769" y="0"/>
                </a:lnTo>
                <a:lnTo>
                  <a:pt x="350769" y="350770"/>
                </a:lnTo>
                <a:lnTo>
                  <a:pt x="0" y="350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205013" y="4149960"/>
            <a:ext cx="350770" cy="350770"/>
          </a:xfrm>
          <a:custGeom>
            <a:avLst/>
            <a:gdLst/>
            <a:ahLst/>
            <a:cxnLst/>
            <a:rect l="l" t="t" r="r" b="b"/>
            <a:pathLst>
              <a:path w="350770" h="350770">
                <a:moveTo>
                  <a:pt x="0" y="0"/>
                </a:moveTo>
                <a:lnTo>
                  <a:pt x="350770" y="0"/>
                </a:lnTo>
                <a:lnTo>
                  <a:pt x="350770" y="350770"/>
                </a:lnTo>
                <a:lnTo>
                  <a:pt x="0" y="350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334751" y="8145519"/>
            <a:ext cx="20940455" cy="8460221"/>
          </a:xfrm>
          <a:custGeom>
            <a:avLst/>
            <a:gdLst/>
            <a:ahLst/>
            <a:cxnLst/>
            <a:rect l="l" t="t" r="r" b="b"/>
            <a:pathLst>
              <a:path w="20940455" h="8460221">
                <a:moveTo>
                  <a:pt x="0" y="0"/>
                </a:moveTo>
                <a:lnTo>
                  <a:pt x="20940455" y="0"/>
                </a:lnTo>
                <a:lnTo>
                  <a:pt x="20940455" y="8460221"/>
                </a:lnTo>
                <a:lnTo>
                  <a:pt x="0" y="846022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47247" r="-133645" b="-138704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7685120" y="4021474"/>
            <a:ext cx="2131765" cy="2145172"/>
          </a:xfrm>
          <a:custGeom>
            <a:avLst/>
            <a:gdLst/>
            <a:ahLst/>
            <a:cxnLst/>
            <a:rect l="l" t="t" r="r" b="b"/>
            <a:pathLst>
              <a:path w="2131765" h="2145172">
                <a:moveTo>
                  <a:pt x="0" y="0"/>
                </a:moveTo>
                <a:lnTo>
                  <a:pt x="2131765" y="0"/>
                </a:lnTo>
                <a:lnTo>
                  <a:pt x="2131765" y="2145172"/>
                </a:lnTo>
                <a:lnTo>
                  <a:pt x="0" y="214517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7937946" y="4527938"/>
            <a:ext cx="1475885" cy="1523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29"/>
              </a:lnSpc>
            </a:pPr>
            <a:r>
              <a:rPr lang="en-US" sz="12254" spc="-980">
                <a:solidFill>
                  <a:srgbClr val="EDEDED"/>
                </a:solidFill>
                <a:latin typeface="Disket Mono Bold"/>
              </a:rPr>
              <a:t>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892699" y="6423987"/>
            <a:ext cx="11627032" cy="928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23"/>
              </a:lnSpc>
            </a:pPr>
            <a:r>
              <a:rPr lang="en-US" sz="6969" spc="-348">
                <a:solidFill>
                  <a:srgbClr val="EDEDED"/>
                </a:solidFill>
                <a:latin typeface="Helvetica World Bold"/>
              </a:rPr>
              <a:t>Les services utilisé </a:t>
            </a:r>
          </a:p>
        </p:txBody>
      </p:sp>
    </p:spTree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6622" b="-5474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46429" y="2015465"/>
            <a:ext cx="627613" cy="627613"/>
          </a:xfrm>
          <a:custGeom>
            <a:avLst/>
            <a:gdLst/>
            <a:ahLst/>
            <a:cxnLst/>
            <a:rect l="l" t="t" r="r" b="b"/>
            <a:pathLst>
              <a:path w="627613" h="627613">
                <a:moveTo>
                  <a:pt x="0" y="0"/>
                </a:moveTo>
                <a:lnTo>
                  <a:pt x="627613" y="0"/>
                </a:lnTo>
                <a:lnTo>
                  <a:pt x="627613" y="627613"/>
                </a:lnTo>
                <a:lnTo>
                  <a:pt x="0" y="6276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24821" y="4572000"/>
            <a:ext cx="350770" cy="350770"/>
          </a:xfrm>
          <a:custGeom>
            <a:avLst/>
            <a:gdLst/>
            <a:ahLst/>
            <a:cxnLst/>
            <a:rect l="l" t="t" r="r" b="b"/>
            <a:pathLst>
              <a:path w="350770" h="350770">
                <a:moveTo>
                  <a:pt x="0" y="0"/>
                </a:moveTo>
                <a:lnTo>
                  <a:pt x="350769" y="0"/>
                </a:lnTo>
                <a:lnTo>
                  <a:pt x="350769" y="350770"/>
                </a:lnTo>
                <a:lnTo>
                  <a:pt x="0" y="350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19200" y="3827590"/>
            <a:ext cx="7727157" cy="5430710"/>
            <a:chOff x="0" y="0"/>
            <a:chExt cx="2035136" cy="14303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35136" cy="1430311"/>
            </a:xfrm>
            <a:custGeom>
              <a:avLst/>
              <a:gdLst/>
              <a:ahLst/>
              <a:cxnLst/>
              <a:rect l="l" t="t" r="r" b="b"/>
              <a:pathLst>
                <a:path w="2035136" h="1430311">
                  <a:moveTo>
                    <a:pt x="23044" y="0"/>
                  </a:moveTo>
                  <a:lnTo>
                    <a:pt x="2012092" y="0"/>
                  </a:lnTo>
                  <a:cubicBezTo>
                    <a:pt x="2024819" y="0"/>
                    <a:pt x="2035136" y="10317"/>
                    <a:pt x="2035136" y="23044"/>
                  </a:cubicBezTo>
                  <a:lnTo>
                    <a:pt x="2035136" y="1407267"/>
                  </a:lnTo>
                  <a:cubicBezTo>
                    <a:pt x="2035136" y="1419993"/>
                    <a:pt x="2024819" y="1430311"/>
                    <a:pt x="2012092" y="1430311"/>
                  </a:cubicBezTo>
                  <a:lnTo>
                    <a:pt x="23044" y="1430311"/>
                  </a:lnTo>
                  <a:cubicBezTo>
                    <a:pt x="10317" y="1430311"/>
                    <a:pt x="0" y="1419993"/>
                    <a:pt x="0" y="1407267"/>
                  </a:cubicBezTo>
                  <a:lnTo>
                    <a:pt x="0" y="23044"/>
                  </a:lnTo>
                  <a:cubicBezTo>
                    <a:pt x="0" y="10317"/>
                    <a:pt x="10317" y="0"/>
                    <a:pt x="23044" y="0"/>
                  </a:cubicBezTo>
                  <a:close/>
                </a:path>
              </a:pathLst>
            </a:custGeom>
            <a:solidFill>
              <a:srgbClr val="02CB9B"/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104775"/>
              <a:ext cx="2035136" cy="1325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810915" y="4037316"/>
            <a:ext cx="4904899" cy="3058800"/>
            <a:chOff x="0" y="0"/>
            <a:chExt cx="10182459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183729" cy="6350000"/>
            </a:xfrm>
            <a:custGeom>
              <a:avLst/>
              <a:gdLst/>
              <a:ahLst/>
              <a:cxnLst/>
              <a:rect l="l" t="t" r="r" b="b"/>
              <a:pathLst>
                <a:path w="10183729" h="6350000">
                  <a:moveTo>
                    <a:pt x="9597985" y="0"/>
                  </a:moveTo>
                  <a:lnTo>
                    <a:pt x="584473" y="0"/>
                  </a:lnTo>
                  <a:cubicBezTo>
                    <a:pt x="260671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260671" y="6350000"/>
                    <a:pt x="584473" y="6350000"/>
                  </a:cubicBezTo>
                  <a:lnTo>
                    <a:pt x="9600023" y="6350000"/>
                  </a:lnTo>
                  <a:cubicBezTo>
                    <a:pt x="9921788" y="6350000"/>
                    <a:pt x="10183729" y="6187440"/>
                    <a:pt x="10183729" y="5985510"/>
                  </a:cubicBezTo>
                  <a:lnTo>
                    <a:pt x="10183729" y="364490"/>
                  </a:lnTo>
                  <a:cubicBezTo>
                    <a:pt x="10182459" y="162560"/>
                    <a:pt x="9921788" y="0"/>
                    <a:pt x="9597985" y="0"/>
                  </a:cubicBezTo>
                  <a:close/>
                </a:path>
              </a:pathLst>
            </a:custGeom>
            <a:blipFill>
              <a:blip r:embed="rId5"/>
              <a:stretch>
                <a:fillRect l="-5426" r="-5426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9412724" y="3827590"/>
            <a:ext cx="7704183" cy="5430710"/>
            <a:chOff x="0" y="0"/>
            <a:chExt cx="2029085" cy="143031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29085" cy="1430311"/>
            </a:xfrm>
            <a:custGeom>
              <a:avLst/>
              <a:gdLst/>
              <a:ahLst/>
              <a:cxnLst/>
              <a:rect l="l" t="t" r="r" b="b"/>
              <a:pathLst>
                <a:path w="2029085" h="1430311">
                  <a:moveTo>
                    <a:pt x="23113" y="0"/>
                  </a:moveTo>
                  <a:lnTo>
                    <a:pt x="2005973" y="0"/>
                  </a:lnTo>
                  <a:cubicBezTo>
                    <a:pt x="2018737" y="0"/>
                    <a:pt x="2029085" y="10348"/>
                    <a:pt x="2029085" y="23113"/>
                  </a:cubicBezTo>
                  <a:lnTo>
                    <a:pt x="2029085" y="1407198"/>
                  </a:lnTo>
                  <a:cubicBezTo>
                    <a:pt x="2029085" y="1413328"/>
                    <a:pt x="2026650" y="1419207"/>
                    <a:pt x="2022316" y="1423541"/>
                  </a:cubicBezTo>
                  <a:cubicBezTo>
                    <a:pt x="2017981" y="1427876"/>
                    <a:pt x="2012102" y="1430311"/>
                    <a:pt x="2005973" y="1430311"/>
                  </a:cubicBezTo>
                  <a:lnTo>
                    <a:pt x="23113" y="1430311"/>
                  </a:lnTo>
                  <a:cubicBezTo>
                    <a:pt x="16983" y="1430311"/>
                    <a:pt x="11104" y="1427876"/>
                    <a:pt x="6770" y="1423541"/>
                  </a:cubicBezTo>
                  <a:cubicBezTo>
                    <a:pt x="2435" y="1419207"/>
                    <a:pt x="0" y="1413328"/>
                    <a:pt x="0" y="1407198"/>
                  </a:cubicBezTo>
                  <a:lnTo>
                    <a:pt x="0" y="23113"/>
                  </a:lnTo>
                  <a:cubicBezTo>
                    <a:pt x="0" y="16983"/>
                    <a:pt x="2435" y="11104"/>
                    <a:pt x="6770" y="6770"/>
                  </a:cubicBezTo>
                  <a:cubicBezTo>
                    <a:pt x="11104" y="2435"/>
                    <a:pt x="16983" y="0"/>
                    <a:pt x="23113" y="0"/>
                  </a:cubicBezTo>
                  <a:close/>
                </a:path>
              </a:pathLst>
            </a:custGeom>
            <a:solidFill>
              <a:srgbClr val="77DF78"/>
            </a:solidFill>
            <a:ln cap="rnd">
              <a:noFill/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104775"/>
              <a:ext cx="2029085" cy="1325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9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947647" y="4037316"/>
            <a:ext cx="4810676" cy="3058800"/>
            <a:chOff x="0" y="0"/>
            <a:chExt cx="9986854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988124" cy="6350000"/>
            </a:xfrm>
            <a:custGeom>
              <a:avLst/>
              <a:gdLst/>
              <a:ahLst/>
              <a:cxnLst/>
              <a:rect l="l" t="t" r="r" b="b"/>
              <a:pathLst>
                <a:path w="9988124" h="6350000">
                  <a:moveTo>
                    <a:pt x="9413608" y="0"/>
                  </a:moveTo>
                  <a:lnTo>
                    <a:pt x="573245" y="0"/>
                  </a:lnTo>
                  <a:cubicBezTo>
                    <a:pt x="255663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255663" y="6350000"/>
                    <a:pt x="573245" y="6350000"/>
                  </a:cubicBezTo>
                  <a:lnTo>
                    <a:pt x="9415607" y="6350000"/>
                  </a:lnTo>
                  <a:cubicBezTo>
                    <a:pt x="9731191" y="6350000"/>
                    <a:pt x="9988124" y="6187440"/>
                    <a:pt x="9988124" y="5985510"/>
                  </a:cubicBezTo>
                  <a:lnTo>
                    <a:pt x="9988124" y="364490"/>
                  </a:lnTo>
                  <a:cubicBezTo>
                    <a:pt x="9986854" y="162560"/>
                    <a:pt x="9731191" y="0"/>
                    <a:pt x="9413608" y="0"/>
                  </a:cubicBezTo>
                  <a:close/>
                </a:path>
              </a:pathLst>
            </a:custGeom>
            <a:blipFill>
              <a:blip r:embed="rId6"/>
              <a:stretch>
                <a:fillRect t="-165" b="-165"/>
              </a:stretch>
            </a:blipFill>
          </p:spPr>
        </p:sp>
      </p:grpSp>
      <p:sp>
        <p:nvSpPr>
          <p:cNvPr id="15" name="AutoShape 15"/>
          <p:cNvSpPr/>
          <p:nvPr/>
        </p:nvSpPr>
        <p:spPr>
          <a:xfrm>
            <a:off x="2171661" y="8851428"/>
            <a:ext cx="637791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10331190" y="8851428"/>
            <a:ext cx="637791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1810915" y="7125974"/>
            <a:ext cx="6645317" cy="1280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42"/>
              </a:lnSpc>
            </a:pPr>
            <a:r>
              <a:rPr lang="en-US" sz="2648" spc="-39">
                <a:solidFill>
                  <a:srgbClr val="000000"/>
                </a:solidFill>
                <a:latin typeface="TT Interphases Bold"/>
              </a:rPr>
              <a:t>Autocomplete : Utilisé pour fournir des suggestions automatiques lors de la saisie d'adresses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00200" y="8560473"/>
            <a:ext cx="421430" cy="452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72"/>
              </a:lnSpc>
            </a:pPr>
            <a:r>
              <a:rPr lang="en-US" sz="3636" spc="-363">
                <a:solidFill>
                  <a:srgbClr val="000000"/>
                </a:solidFill>
                <a:latin typeface="Disket Mono Bold"/>
              </a:rPr>
              <a:t>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331190" y="7302000"/>
            <a:ext cx="3264885" cy="1549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5"/>
              </a:lnSpc>
            </a:pPr>
            <a:r>
              <a:rPr lang="en-US" sz="2403" spc="-36">
                <a:solidFill>
                  <a:srgbClr val="000000"/>
                </a:solidFill>
                <a:latin typeface="TT Interphases Bold"/>
              </a:rPr>
              <a:t> </a:t>
            </a:r>
            <a:r>
              <a:rPr lang="en-US" sz="2403" u="sng" spc="-36">
                <a:solidFill>
                  <a:srgbClr val="000000"/>
                </a:solidFill>
                <a:latin typeface="TT Interphases Bold"/>
              </a:rPr>
              <a:t>DirectionsService :</a:t>
            </a:r>
            <a:r>
              <a:rPr lang="en-US" sz="2403" spc="-36">
                <a:solidFill>
                  <a:srgbClr val="000000"/>
                </a:solidFill>
                <a:latin typeface="TT Interphases Bold"/>
              </a:rPr>
              <a:t> Utilisé pour calculer des itinéraires entre deux points.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736932" y="8560584"/>
            <a:ext cx="421430" cy="452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72"/>
              </a:lnSpc>
            </a:pPr>
            <a:r>
              <a:rPr lang="en-US" sz="3636" spc="-363">
                <a:solidFill>
                  <a:srgbClr val="000000"/>
                </a:solidFill>
                <a:latin typeface="Disket Mono Bold"/>
              </a:rPr>
              <a:t>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678672" y="7292475"/>
            <a:ext cx="3438235" cy="1516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9"/>
              </a:lnSpc>
            </a:pPr>
            <a:r>
              <a:rPr lang="en-US" sz="2315" u="sng" spc="-34">
                <a:solidFill>
                  <a:srgbClr val="000000"/>
                </a:solidFill>
                <a:latin typeface="TT Interphases Bold"/>
              </a:rPr>
              <a:t>DirectionsRenderer :</a:t>
            </a:r>
            <a:r>
              <a:rPr lang="en-US" sz="2315" spc="-34">
                <a:solidFill>
                  <a:srgbClr val="000000"/>
                </a:solidFill>
                <a:latin typeface="TT Interphases Bold"/>
              </a:rPr>
              <a:t> Utilisé pour afficher visuellement les itinéraires sur la carte.</a:t>
            </a:r>
          </a:p>
        </p:txBody>
      </p:sp>
    </p:spTree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6622" b="-5474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21630" y="1531058"/>
            <a:ext cx="627613" cy="627613"/>
          </a:xfrm>
          <a:custGeom>
            <a:avLst/>
            <a:gdLst/>
            <a:ahLst/>
            <a:cxnLst/>
            <a:rect l="l" t="t" r="r" b="b"/>
            <a:pathLst>
              <a:path w="627613" h="627613">
                <a:moveTo>
                  <a:pt x="0" y="0"/>
                </a:moveTo>
                <a:lnTo>
                  <a:pt x="627614" y="0"/>
                </a:lnTo>
                <a:lnTo>
                  <a:pt x="627614" y="627614"/>
                </a:lnTo>
                <a:lnTo>
                  <a:pt x="0" y="6276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469690" y="6981612"/>
            <a:ext cx="350770" cy="350770"/>
          </a:xfrm>
          <a:custGeom>
            <a:avLst/>
            <a:gdLst/>
            <a:ahLst/>
            <a:cxnLst/>
            <a:rect l="l" t="t" r="r" b="b"/>
            <a:pathLst>
              <a:path w="350770" h="350770">
                <a:moveTo>
                  <a:pt x="0" y="0"/>
                </a:moveTo>
                <a:lnTo>
                  <a:pt x="350770" y="0"/>
                </a:lnTo>
                <a:lnTo>
                  <a:pt x="350770" y="350770"/>
                </a:lnTo>
                <a:lnTo>
                  <a:pt x="0" y="350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19200" y="3827590"/>
            <a:ext cx="7727157" cy="5430710"/>
            <a:chOff x="0" y="0"/>
            <a:chExt cx="2035136" cy="14303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35136" cy="1430311"/>
            </a:xfrm>
            <a:custGeom>
              <a:avLst/>
              <a:gdLst/>
              <a:ahLst/>
              <a:cxnLst/>
              <a:rect l="l" t="t" r="r" b="b"/>
              <a:pathLst>
                <a:path w="2035136" h="1430311">
                  <a:moveTo>
                    <a:pt x="23044" y="0"/>
                  </a:moveTo>
                  <a:lnTo>
                    <a:pt x="2012092" y="0"/>
                  </a:lnTo>
                  <a:cubicBezTo>
                    <a:pt x="2024819" y="0"/>
                    <a:pt x="2035136" y="10317"/>
                    <a:pt x="2035136" y="23044"/>
                  </a:cubicBezTo>
                  <a:lnTo>
                    <a:pt x="2035136" y="1407267"/>
                  </a:lnTo>
                  <a:cubicBezTo>
                    <a:pt x="2035136" y="1419993"/>
                    <a:pt x="2024819" y="1430311"/>
                    <a:pt x="2012092" y="1430311"/>
                  </a:cubicBezTo>
                  <a:lnTo>
                    <a:pt x="23044" y="1430311"/>
                  </a:lnTo>
                  <a:cubicBezTo>
                    <a:pt x="10317" y="1430311"/>
                    <a:pt x="0" y="1419993"/>
                    <a:pt x="0" y="1407267"/>
                  </a:cubicBezTo>
                  <a:lnTo>
                    <a:pt x="0" y="23044"/>
                  </a:lnTo>
                  <a:cubicBezTo>
                    <a:pt x="0" y="10317"/>
                    <a:pt x="10317" y="0"/>
                    <a:pt x="23044" y="0"/>
                  </a:cubicBezTo>
                  <a:close/>
                </a:path>
              </a:pathLst>
            </a:custGeom>
            <a:solidFill>
              <a:srgbClr val="ABDF41"/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104775"/>
              <a:ext cx="2035136" cy="1325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7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02582" y="4199065"/>
            <a:ext cx="4803747" cy="2955783"/>
            <a:chOff x="0" y="0"/>
            <a:chExt cx="10320036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321306" cy="6350000"/>
            </a:xfrm>
            <a:custGeom>
              <a:avLst/>
              <a:gdLst/>
              <a:ahLst/>
              <a:cxnLst/>
              <a:rect l="l" t="t" r="r" b="b"/>
              <a:pathLst>
                <a:path w="10321306" h="6350000">
                  <a:moveTo>
                    <a:pt x="9727666" y="0"/>
                  </a:moveTo>
                  <a:lnTo>
                    <a:pt x="592370" y="0"/>
                  </a:lnTo>
                  <a:cubicBezTo>
                    <a:pt x="264193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264193" y="6350000"/>
                    <a:pt x="592370" y="6350000"/>
                  </a:cubicBezTo>
                  <a:lnTo>
                    <a:pt x="9729731" y="6350000"/>
                  </a:lnTo>
                  <a:cubicBezTo>
                    <a:pt x="10055844" y="6350000"/>
                    <a:pt x="10321306" y="6187440"/>
                    <a:pt x="10321306" y="5985510"/>
                  </a:cubicBezTo>
                  <a:lnTo>
                    <a:pt x="10321306" y="364490"/>
                  </a:lnTo>
                  <a:cubicBezTo>
                    <a:pt x="10320036" y="162560"/>
                    <a:pt x="10055844" y="0"/>
                    <a:pt x="9727666" y="0"/>
                  </a:cubicBezTo>
                  <a:close/>
                </a:path>
              </a:pathLst>
            </a:custGeom>
            <a:blipFill>
              <a:blip r:embed="rId5"/>
              <a:stretch>
                <a:fillRect l="-7215" r="-7215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9355932" y="3827590"/>
            <a:ext cx="7704183" cy="5430710"/>
            <a:chOff x="0" y="0"/>
            <a:chExt cx="2029085" cy="143031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29085" cy="1430311"/>
            </a:xfrm>
            <a:custGeom>
              <a:avLst/>
              <a:gdLst/>
              <a:ahLst/>
              <a:cxnLst/>
              <a:rect l="l" t="t" r="r" b="b"/>
              <a:pathLst>
                <a:path w="2029085" h="1430311">
                  <a:moveTo>
                    <a:pt x="23113" y="0"/>
                  </a:moveTo>
                  <a:lnTo>
                    <a:pt x="2005973" y="0"/>
                  </a:lnTo>
                  <a:cubicBezTo>
                    <a:pt x="2018737" y="0"/>
                    <a:pt x="2029085" y="10348"/>
                    <a:pt x="2029085" y="23113"/>
                  </a:cubicBezTo>
                  <a:lnTo>
                    <a:pt x="2029085" y="1407198"/>
                  </a:lnTo>
                  <a:cubicBezTo>
                    <a:pt x="2029085" y="1413328"/>
                    <a:pt x="2026650" y="1419207"/>
                    <a:pt x="2022316" y="1423541"/>
                  </a:cubicBezTo>
                  <a:cubicBezTo>
                    <a:pt x="2017981" y="1427876"/>
                    <a:pt x="2012102" y="1430311"/>
                    <a:pt x="2005973" y="1430311"/>
                  </a:cubicBezTo>
                  <a:lnTo>
                    <a:pt x="23113" y="1430311"/>
                  </a:lnTo>
                  <a:cubicBezTo>
                    <a:pt x="16983" y="1430311"/>
                    <a:pt x="11104" y="1427876"/>
                    <a:pt x="6770" y="1423541"/>
                  </a:cubicBezTo>
                  <a:cubicBezTo>
                    <a:pt x="2435" y="1419207"/>
                    <a:pt x="0" y="1413328"/>
                    <a:pt x="0" y="1407198"/>
                  </a:cubicBezTo>
                  <a:lnTo>
                    <a:pt x="0" y="23113"/>
                  </a:lnTo>
                  <a:cubicBezTo>
                    <a:pt x="0" y="16983"/>
                    <a:pt x="2435" y="11104"/>
                    <a:pt x="6770" y="6770"/>
                  </a:cubicBezTo>
                  <a:cubicBezTo>
                    <a:pt x="11104" y="2435"/>
                    <a:pt x="16983" y="0"/>
                    <a:pt x="2311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104775"/>
              <a:ext cx="2029085" cy="1325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7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736932" y="4199065"/>
            <a:ext cx="3938751" cy="2955783"/>
            <a:chOff x="0" y="0"/>
            <a:chExt cx="8461739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463009" cy="6350000"/>
            </a:xfrm>
            <a:custGeom>
              <a:avLst/>
              <a:gdLst/>
              <a:ahLst/>
              <a:cxnLst/>
              <a:rect l="l" t="t" r="r" b="b"/>
              <a:pathLst>
                <a:path w="8463009" h="6350000">
                  <a:moveTo>
                    <a:pt x="7976035" y="0"/>
                  </a:moveTo>
                  <a:lnTo>
                    <a:pt x="485704" y="0"/>
                  </a:lnTo>
                  <a:cubicBezTo>
                    <a:pt x="216621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216621" y="6350000"/>
                    <a:pt x="485704" y="6350000"/>
                  </a:cubicBezTo>
                  <a:lnTo>
                    <a:pt x="7977728" y="6350000"/>
                  </a:lnTo>
                  <a:cubicBezTo>
                    <a:pt x="8245118" y="6350000"/>
                    <a:pt x="8463009" y="6187440"/>
                    <a:pt x="8463009" y="5985510"/>
                  </a:cubicBezTo>
                  <a:lnTo>
                    <a:pt x="8463009" y="364490"/>
                  </a:lnTo>
                  <a:cubicBezTo>
                    <a:pt x="8461739" y="162560"/>
                    <a:pt x="8245118" y="0"/>
                    <a:pt x="7976035" y="0"/>
                  </a:cubicBezTo>
                  <a:close/>
                </a:path>
              </a:pathLst>
            </a:custGeom>
            <a:blipFill>
              <a:blip r:embed="rId6"/>
              <a:stretch>
                <a:fillRect l="-36287" r="-36287"/>
              </a:stretch>
            </a:blipFill>
          </p:spPr>
        </p:sp>
      </p:grpSp>
      <p:sp>
        <p:nvSpPr>
          <p:cNvPr id="15" name="AutoShape 15"/>
          <p:cNvSpPr/>
          <p:nvPr/>
        </p:nvSpPr>
        <p:spPr>
          <a:xfrm>
            <a:off x="2171661" y="8851428"/>
            <a:ext cx="637791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10331190" y="8851428"/>
            <a:ext cx="637791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1600200" y="8560584"/>
            <a:ext cx="421430" cy="452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72"/>
              </a:lnSpc>
            </a:pPr>
            <a:r>
              <a:rPr lang="en-US" sz="3636" spc="-363">
                <a:solidFill>
                  <a:srgbClr val="000000"/>
                </a:solidFill>
                <a:latin typeface="Disket Mono Bold"/>
              </a:rPr>
              <a:t>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736932" y="8560584"/>
            <a:ext cx="421430" cy="452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72"/>
              </a:lnSpc>
            </a:pPr>
            <a:r>
              <a:rPr lang="en-US" sz="3636" spc="-363">
                <a:solidFill>
                  <a:srgbClr val="000000"/>
                </a:solidFill>
                <a:latin typeface="Disket Mono Bold"/>
              </a:rPr>
              <a:t>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03738" y="7507300"/>
            <a:ext cx="5590355" cy="788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 spc="-36">
                <a:solidFill>
                  <a:srgbClr val="000000"/>
                </a:solidFill>
                <a:latin typeface="TT Interphases Bold"/>
              </a:rPr>
              <a:t>TrafficLayer : Utilisé pour afficher les données de trafic sur la carte.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19200" y="9439275"/>
            <a:ext cx="2982829" cy="158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99"/>
              </a:lnSpc>
            </a:pPr>
            <a:r>
              <a:rPr lang="en-US" sz="999" spc="14">
                <a:solidFill>
                  <a:srgbClr val="D6D7D9"/>
                </a:solidFill>
                <a:latin typeface="TT Interphases"/>
              </a:rPr>
              <a:t>Image Credit: NASA/JSC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51405" y="7118897"/>
            <a:ext cx="6378055" cy="117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 spc="-36">
                <a:solidFill>
                  <a:srgbClr val="000000"/>
                </a:solidFill>
                <a:latin typeface="TT Interphases Bold"/>
              </a:rPr>
              <a:t>Geocoding API : Utilisé pour convertir les coordonnées géographiques en adresses et vice versa.</a:t>
            </a: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339</Words>
  <Application>Microsoft Office PowerPoint</Application>
  <PresentationFormat>Custom</PresentationFormat>
  <Paragraphs>76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TT Interphases</vt:lpstr>
      <vt:lpstr>Disket Mono</vt:lpstr>
      <vt:lpstr>Arial</vt:lpstr>
      <vt:lpstr>Disket Mono Bold</vt:lpstr>
      <vt:lpstr>Helvetica World Bold</vt:lpstr>
      <vt:lpstr>Open Sans Bold</vt:lpstr>
      <vt:lpstr>Calibri</vt:lpstr>
      <vt:lpstr>TT Interphases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ipse</dc:title>
  <dc:creator>amine naime</dc:creator>
  <cp:lastModifiedBy>amine naime</cp:lastModifiedBy>
  <cp:revision>2</cp:revision>
  <dcterms:created xsi:type="dcterms:W3CDTF">2006-08-16T00:00:00Z</dcterms:created>
  <dcterms:modified xsi:type="dcterms:W3CDTF">2024-01-16T10:36:56Z</dcterms:modified>
  <dc:identifier>DAF5xjuuYC4</dc:identifier>
</cp:coreProperties>
</file>